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69" r:id="rId15"/>
    <p:sldId id="271" r:id="rId16"/>
    <p:sldId id="272" r:id="rId17"/>
    <p:sldId id="273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1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1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Töne Erzeugen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Kammerton A 440Hz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10"/>
    </mc:Choice>
    <mc:Fallback>
      <p:transition spd="slow" advTm="12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36884" y="3750852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36884" y="4586340"/>
            <a:ext cx="6908396" cy="1843111"/>
            <a:chOff x="3467638" y="4692443"/>
            <a:chExt cx="5832669" cy="1155382"/>
          </a:xfrm>
        </p:grpSpPr>
        <p:grpSp>
          <p:nvGrpSpPr>
            <p:cNvPr id="53" name="Gruppieren 52"/>
            <p:cNvGrpSpPr/>
            <p:nvPr/>
          </p:nvGrpSpPr>
          <p:grpSpPr>
            <a:xfrm>
              <a:off x="8198549" y="4692443"/>
              <a:ext cx="1101758" cy="624912"/>
              <a:chOff x="7922794" y="2199498"/>
              <a:chExt cx="1101758" cy="679623"/>
            </a:xfrm>
          </p:grpSpPr>
          <p:sp>
            <p:nvSpPr>
              <p:cNvPr id="54" name="Rechteck 53"/>
              <p:cNvSpPr/>
              <p:nvPr/>
            </p:nvSpPr>
            <p:spPr>
              <a:xfrm>
                <a:off x="8307859" y="2199498"/>
                <a:ext cx="716693" cy="6796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de-DE" sz="1400" dirty="0">
                    <a:solidFill>
                      <a:srgbClr val="FF0000"/>
                    </a:solidFill>
                  </a:rPr>
                  <a:t>1</a:t>
                </a:r>
                <a:r>
                  <a:rPr lang="de-DE" sz="1400" dirty="0" smtClean="0">
                    <a:solidFill>
                      <a:srgbClr val="FF0000"/>
                    </a:solidFill>
                  </a:rPr>
                  <a:t> MHz</a:t>
                </a:r>
                <a:endParaRPr lang="de-DE" sz="140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55" name="Gruppieren 54"/>
              <p:cNvGrpSpPr/>
              <p:nvPr/>
            </p:nvGrpSpPr>
            <p:grpSpPr>
              <a:xfrm>
                <a:off x="8427666" y="2275608"/>
                <a:ext cx="477078" cy="185531"/>
                <a:chOff x="5371106" y="3949147"/>
                <a:chExt cx="477078" cy="185531"/>
              </a:xfrm>
            </p:grpSpPr>
            <p:cxnSp>
              <p:nvCxnSpPr>
                <p:cNvPr id="57" name="Gerader Verbinder 56"/>
                <p:cNvCxnSpPr/>
                <p:nvPr/>
              </p:nvCxnSpPr>
              <p:spPr>
                <a:xfrm>
                  <a:off x="5371106" y="4134678"/>
                  <a:ext cx="106017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5491701" y="3949147"/>
                  <a:ext cx="24251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Gerader Verbinder 58"/>
                <p:cNvCxnSpPr/>
                <p:nvPr/>
              </p:nvCxnSpPr>
              <p:spPr>
                <a:xfrm>
                  <a:off x="5734216" y="4134678"/>
                  <a:ext cx="113968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Gerader Verbinder 59"/>
                <p:cNvCxnSpPr/>
                <p:nvPr/>
              </p:nvCxnSpPr>
              <p:spPr>
                <a:xfrm flipV="1">
                  <a:off x="5477123" y="3949148"/>
                  <a:ext cx="14578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Gerader Verbinder 60"/>
                <p:cNvCxnSpPr/>
                <p:nvPr/>
              </p:nvCxnSpPr>
              <p:spPr>
                <a:xfrm flipV="1">
                  <a:off x="5734216" y="3949148"/>
                  <a:ext cx="0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6" name="Gerader Verbinder 55"/>
              <p:cNvCxnSpPr>
                <a:stCxn id="54" idx="1"/>
              </p:cNvCxnSpPr>
              <p:nvPr/>
            </p:nvCxnSpPr>
            <p:spPr>
              <a:xfrm flipH="1" flipV="1">
                <a:off x="7922794" y="2539309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uppieren 61"/>
            <p:cNvGrpSpPr/>
            <p:nvPr/>
          </p:nvGrpSpPr>
          <p:grpSpPr>
            <a:xfrm>
              <a:off x="8198548" y="5448176"/>
              <a:ext cx="1101758" cy="399649"/>
              <a:chOff x="7922793" y="2955232"/>
              <a:chExt cx="1101758" cy="434638"/>
            </a:xfrm>
          </p:grpSpPr>
          <p:sp>
            <p:nvSpPr>
              <p:cNvPr id="63" name="Rechteck 62"/>
              <p:cNvSpPr/>
              <p:nvPr/>
            </p:nvSpPr>
            <p:spPr>
              <a:xfrm>
                <a:off x="8316489" y="2955232"/>
                <a:ext cx="708062" cy="43463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CEN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4" name="Gerader Verbinder 63"/>
              <p:cNvCxnSpPr/>
              <p:nvPr/>
            </p:nvCxnSpPr>
            <p:spPr>
              <a:xfrm flipH="1" flipV="1">
                <a:off x="7922793" y="3172550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ieren 64"/>
            <p:cNvGrpSpPr/>
            <p:nvPr/>
          </p:nvGrpSpPr>
          <p:grpSpPr>
            <a:xfrm>
              <a:off x="7253204" y="4861320"/>
              <a:ext cx="945345" cy="939263"/>
              <a:chOff x="6977449" y="2368375"/>
              <a:chExt cx="945345" cy="1021495"/>
            </a:xfrm>
          </p:grpSpPr>
          <p:sp>
            <p:nvSpPr>
              <p:cNvPr id="66" name="Rechteck 65"/>
              <p:cNvSpPr/>
              <p:nvPr/>
            </p:nvSpPr>
            <p:spPr>
              <a:xfrm>
                <a:off x="7473831" y="2368375"/>
                <a:ext cx="448963" cy="102149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&amp;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7" name="Gerader Verbinder 66"/>
              <p:cNvCxnSpPr>
                <a:stCxn id="66" idx="1"/>
                <a:endCxn id="71" idx="3"/>
              </p:cNvCxnSpPr>
              <p:nvPr/>
            </p:nvCxnSpPr>
            <p:spPr>
              <a:xfrm flipH="1">
                <a:off x="6977449" y="2879123"/>
                <a:ext cx="496382" cy="25602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Rechteck 67"/>
            <p:cNvSpPr/>
            <p:nvPr/>
          </p:nvSpPr>
          <p:spPr>
            <a:xfrm>
              <a:off x="3467638" y="5155731"/>
              <a:ext cx="545239" cy="39964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UIF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grpSp>
          <p:nvGrpSpPr>
            <p:cNvPr id="69" name="Gruppieren 68"/>
            <p:cNvGrpSpPr/>
            <p:nvPr/>
          </p:nvGrpSpPr>
          <p:grpSpPr>
            <a:xfrm>
              <a:off x="4039681" y="5153764"/>
              <a:ext cx="3213523" cy="401458"/>
              <a:chOff x="2872891" y="2660820"/>
              <a:chExt cx="4104558" cy="436606"/>
            </a:xfrm>
          </p:grpSpPr>
          <p:sp>
            <p:nvSpPr>
              <p:cNvPr id="70" name="Rechteck 69"/>
              <p:cNvSpPr/>
              <p:nvPr/>
            </p:nvSpPr>
            <p:spPr>
              <a:xfrm>
                <a:off x="3369276" y="2660821"/>
                <a:ext cx="1804086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TH0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3369276" y="2660820"/>
                <a:ext cx="3608173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CNT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2" name="Gerader Verbinder 71"/>
              <p:cNvCxnSpPr/>
              <p:nvPr/>
            </p:nvCxnSpPr>
            <p:spPr>
              <a:xfrm flipH="1">
                <a:off x="2872891" y="2879120"/>
                <a:ext cx="496384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Textfeld 8"/>
          <p:cNvSpPr txBox="1"/>
          <p:nvPr/>
        </p:nvSpPr>
        <p:spPr>
          <a:xfrm>
            <a:off x="6285297" y="2406316"/>
            <a:ext cx="5326125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 smtClean="0">
                <a:solidFill>
                  <a:srgbClr val="FFFF00"/>
                </a:solidFill>
              </a:rPr>
              <a:t>Zähltakt</a:t>
            </a:r>
            <a:r>
              <a:rPr lang="de-DE" sz="3600" dirty="0" smtClean="0">
                <a:solidFill>
                  <a:srgbClr val="FFFF00"/>
                </a:solidFill>
              </a:rPr>
              <a:t>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MZ</a:t>
            </a:r>
            <a:r>
              <a:rPr lang="de-DE" sz="3600" dirty="0" smtClean="0">
                <a:solidFill>
                  <a:srgbClr val="FFFF00"/>
                </a:solidFill>
              </a:rPr>
              <a:t>=1 </a:t>
            </a:r>
            <a:r>
              <a:rPr lang="de-DE" sz="3600" dirty="0">
                <a:solidFill>
                  <a:srgbClr val="FFFF00"/>
                </a:solidFill>
              </a:rPr>
              <a:t>µs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472089" y="4365693"/>
            <a:ext cx="5326125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In 1136µs passen </a:t>
            </a: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1136 Takte</a:t>
            </a:r>
            <a:endParaRPr lang="de-DE" sz="3600" dirty="0">
              <a:solidFill>
                <a:srgbClr val="FFFF00"/>
              </a:solidFill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2362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247"/>
    </mc:Choice>
    <mc:Fallback>
      <p:transition spd="slow" advTm="15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Zusammenfassung: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Alle </a:t>
            </a:r>
            <a:r>
              <a:rPr lang="de-DE" sz="2400" dirty="0" smtClean="0">
                <a:solidFill>
                  <a:srgbClr val="FFFF00"/>
                </a:solidFill>
              </a:rPr>
              <a:t>1136 Takte </a:t>
            </a:r>
            <a:r>
              <a:rPr lang="de-DE" sz="2400" dirty="0" smtClean="0"/>
              <a:t>muss </a:t>
            </a:r>
            <a:r>
              <a:rPr lang="de-DE" sz="2400" dirty="0" smtClean="0"/>
              <a:t>Port A (PC_0) </a:t>
            </a:r>
            <a:r>
              <a:rPr lang="de-DE" sz="2400" dirty="0" smtClean="0"/>
              <a:t>komplementiert werden, damit die richtige Frequenz erzeugt wird.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Das </a:t>
            </a:r>
            <a:r>
              <a:rPr lang="de-DE" sz="2400" dirty="0" err="1" smtClean="0"/>
              <a:t>Timerregister</a:t>
            </a:r>
            <a:r>
              <a:rPr lang="de-DE" sz="2400" dirty="0" smtClean="0"/>
              <a:t> CNT bildet einen 16 Bit Aufwärtszähler. 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Der Zähler benötigt für einen 16Bit Durchlauf 2</a:t>
            </a:r>
            <a:r>
              <a:rPr lang="de-DE" sz="2400" baseline="30000" dirty="0" smtClean="0"/>
              <a:t>16</a:t>
            </a:r>
            <a:r>
              <a:rPr lang="de-DE" sz="2400" dirty="0"/>
              <a:t> </a:t>
            </a:r>
            <a:r>
              <a:rPr lang="de-DE" sz="2400" dirty="0" smtClean="0"/>
              <a:t>Takte = </a:t>
            </a:r>
            <a:r>
              <a:rPr lang="de-DE" sz="2400" dirty="0" smtClean="0">
                <a:solidFill>
                  <a:srgbClr val="FFFF00"/>
                </a:solidFill>
              </a:rPr>
              <a:t>65536 Takte.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Das ist viel zu lange!!!!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5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72"/>
    </mc:Choice>
    <mc:Fallback>
      <p:transition spd="slow" advTm="47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904775" y="1466249"/>
            <a:ext cx="10308656" cy="1343980"/>
            <a:chOff x="904775" y="1466249"/>
            <a:chExt cx="10308656" cy="1343980"/>
          </a:xfrm>
        </p:grpSpPr>
        <p:cxnSp>
          <p:nvCxnSpPr>
            <p:cNvPr id="4" name="Gerader Verbinder 3"/>
            <p:cNvCxnSpPr/>
            <p:nvPr/>
          </p:nvCxnSpPr>
          <p:spPr>
            <a:xfrm flipV="1">
              <a:off x="1684421" y="1491916"/>
              <a:ext cx="4764505" cy="1106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r Verbinder 6"/>
            <p:cNvCxnSpPr/>
            <p:nvPr/>
          </p:nvCxnSpPr>
          <p:spPr>
            <a:xfrm flipV="1">
              <a:off x="6448926" y="1491917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/>
            <p:cNvCxnSpPr/>
            <p:nvPr/>
          </p:nvCxnSpPr>
          <p:spPr>
            <a:xfrm flipV="1">
              <a:off x="6448926" y="1491916"/>
              <a:ext cx="4764505" cy="1106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 flipV="1">
              <a:off x="11213431" y="1491917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/>
            <p:nvPr/>
          </p:nvCxnSpPr>
          <p:spPr>
            <a:xfrm flipV="1">
              <a:off x="1684421" y="1466249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feld 10"/>
            <p:cNvSpPr txBox="1"/>
            <p:nvPr/>
          </p:nvSpPr>
          <p:spPr>
            <a:xfrm>
              <a:off x="904775" y="2348564"/>
              <a:ext cx="664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0</a:t>
              </a:r>
              <a:endParaRPr lang="de-DE" sz="2400" dirty="0"/>
            </a:p>
          </p:txBody>
        </p:sp>
      </p:grpSp>
      <p:sp>
        <p:nvSpPr>
          <p:cNvPr id="16" name="Textfeld 15"/>
          <p:cNvSpPr txBox="1"/>
          <p:nvPr/>
        </p:nvSpPr>
        <p:spPr>
          <a:xfrm>
            <a:off x="211757" y="1235415"/>
            <a:ext cx="1472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65535</a:t>
            </a:r>
            <a:endParaRPr lang="de-DE" sz="2400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1684421" y="2704699"/>
            <a:ext cx="9814503" cy="981603"/>
            <a:chOff x="1684421" y="2704699"/>
            <a:chExt cx="9814503" cy="981603"/>
          </a:xfrm>
        </p:grpSpPr>
        <p:cxnSp>
          <p:nvCxnSpPr>
            <p:cNvPr id="18" name="Gerade Verbindung mit Pfeil 17"/>
            <p:cNvCxnSpPr/>
            <p:nvPr/>
          </p:nvCxnSpPr>
          <p:spPr>
            <a:xfrm>
              <a:off x="1684421" y="2704699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>
            <a:xfrm>
              <a:off x="6448926" y="2704699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uppieren 24"/>
            <p:cNvGrpSpPr/>
            <p:nvPr/>
          </p:nvGrpSpPr>
          <p:grpSpPr>
            <a:xfrm>
              <a:off x="10496727" y="2704699"/>
              <a:ext cx="1002197" cy="981603"/>
              <a:chOff x="967718" y="2704699"/>
              <a:chExt cx="1002197" cy="981603"/>
            </a:xfrm>
          </p:grpSpPr>
          <p:cxnSp>
            <p:nvCxnSpPr>
              <p:cNvPr id="26" name="Gerade Verbindung mit Pfeil 25"/>
              <p:cNvCxnSpPr/>
              <p:nvPr/>
            </p:nvCxnSpPr>
            <p:spPr>
              <a:xfrm>
                <a:off x="1684421" y="2704699"/>
                <a:ext cx="0" cy="510139"/>
              </a:xfrm>
              <a:prstGeom prst="straightConnector1">
                <a:avLst/>
              </a:prstGeom>
              <a:ln w="4445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26"/>
              <p:cNvSpPr txBox="1"/>
              <p:nvPr/>
            </p:nvSpPr>
            <p:spPr>
              <a:xfrm>
                <a:off x="967718" y="3224637"/>
                <a:ext cx="100219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A=!A;</a:t>
                </a:r>
                <a:endParaRPr lang="de-DE" sz="2400" dirty="0"/>
              </a:p>
            </p:txBody>
          </p:sp>
        </p:grpSp>
      </p:grpSp>
      <p:grpSp>
        <p:nvGrpSpPr>
          <p:cNvPr id="48" name="Gruppieren 47"/>
          <p:cNvGrpSpPr/>
          <p:nvPr/>
        </p:nvGrpSpPr>
        <p:grpSpPr>
          <a:xfrm>
            <a:off x="1115306" y="4734040"/>
            <a:ext cx="10664031" cy="1152969"/>
            <a:chOff x="1115306" y="4734040"/>
            <a:chExt cx="10664031" cy="1152969"/>
          </a:xfrm>
        </p:grpSpPr>
        <p:cxnSp>
          <p:nvCxnSpPr>
            <p:cNvPr id="33" name="Gerader Verbinder 32"/>
            <p:cNvCxnSpPr/>
            <p:nvPr/>
          </p:nvCxnSpPr>
          <p:spPr>
            <a:xfrm flipV="1">
              <a:off x="1682817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/>
          </p:nvCxnSpPr>
          <p:spPr>
            <a:xfrm flipV="1">
              <a:off x="1682817" y="5863389"/>
              <a:ext cx="4766109" cy="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 flipV="1">
              <a:off x="6448926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V="1">
              <a:off x="6448926" y="4756483"/>
              <a:ext cx="4766109" cy="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V="1">
              <a:off x="11213430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>
              <a:off x="11213430" y="587030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1115306" y="473404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1963554" y="4947385"/>
              <a:ext cx="42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65536Takte = 65536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65536 µs = 65,536ms </a:t>
              </a:r>
              <a:endParaRPr lang="de-DE" sz="2400" dirty="0"/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6728057" y="4947384"/>
              <a:ext cx="42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65536 Takte = 65536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65536 µs = 65,536ms </a:t>
              </a:r>
              <a:endParaRPr lang="de-DE" sz="2400" dirty="0"/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1681213" y="6196129"/>
            <a:ext cx="9532217" cy="602836"/>
            <a:chOff x="1681213" y="6196129"/>
            <a:chExt cx="9532217" cy="602836"/>
          </a:xfrm>
        </p:grpSpPr>
        <p:cxnSp>
          <p:nvCxnSpPr>
            <p:cNvPr id="45" name="Gerader Verbinder 44"/>
            <p:cNvCxnSpPr/>
            <p:nvPr/>
          </p:nvCxnSpPr>
          <p:spPr>
            <a:xfrm flipV="1">
              <a:off x="1681213" y="6196129"/>
              <a:ext cx="9532217" cy="1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1886552" y="6337300"/>
              <a:ext cx="9057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Periodendauer T = </a:t>
              </a:r>
              <a:r>
                <a:rPr lang="de-DE" sz="2400" dirty="0">
                  <a:solidFill>
                    <a:srgbClr val="FFFF00"/>
                  </a:solidFill>
                </a:rPr>
                <a:t>131072 </a:t>
              </a:r>
              <a:r>
                <a:rPr lang="de-DE" sz="2400" dirty="0" smtClean="0">
                  <a:solidFill>
                    <a:srgbClr val="FFFF00"/>
                  </a:solidFill>
                </a:rPr>
                <a:t>µs = 131,072 </a:t>
              </a:r>
              <a:r>
                <a:rPr lang="de-DE" sz="2400" dirty="0" err="1" smtClean="0">
                  <a:solidFill>
                    <a:srgbClr val="FFFF00"/>
                  </a:solidFill>
                </a:rPr>
                <a:t>ms</a:t>
              </a:r>
              <a:r>
                <a:rPr lang="de-DE" sz="2400" dirty="0" smtClean="0">
                  <a:solidFill>
                    <a:srgbClr val="FFFF00"/>
                  </a:solidFill>
                </a:rPr>
                <a:t> f=1/T = 7,629 Hz 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50" name="Textfeld 49"/>
          <p:cNvSpPr txBox="1"/>
          <p:nvPr/>
        </p:nvSpPr>
        <p:spPr>
          <a:xfrm>
            <a:off x="3994483" y="125217"/>
            <a:ext cx="7026441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FF00"/>
                </a:solidFill>
              </a:rPr>
              <a:t>Die Periodendauer ist zu lang und muss verkürzt werden!!!</a:t>
            </a:r>
            <a:endParaRPr lang="de-DE" sz="3600" dirty="0">
              <a:solidFill>
                <a:srgbClr val="FFFF00"/>
              </a:solidFill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5946222" y="3224636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A=!A;</a:t>
            </a:r>
            <a:endParaRPr lang="de-DE" sz="2400" dirty="0"/>
          </a:p>
        </p:txBody>
      </p:sp>
      <p:sp>
        <p:nvSpPr>
          <p:cNvPr id="46" name="Textfeld 45"/>
          <p:cNvSpPr txBox="1"/>
          <p:nvPr/>
        </p:nvSpPr>
        <p:spPr>
          <a:xfrm>
            <a:off x="1257396" y="3263803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A=!A;</a:t>
            </a:r>
            <a:endParaRPr lang="de-DE" sz="2400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4508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880"/>
    </mc:Choice>
    <mc:Fallback>
      <p:transition spd="slow" advTm="48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grpSp>
        <p:nvGrpSpPr>
          <p:cNvPr id="42" name="Gruppieren 41"/>
          <p:cNvGrpSpPr/>
          <p:nvPr/>
        </p:nvGrpSpPr>
        <p:grpSpPr>
          <a:xfrm>
            <a:off x="904775" y="1466249"/>
            <a:ext cx="10308656" cy="1343980"/>
            <a:chOff x="904775" y="1466249"/>
            <a:chExt cx="10308656" cy="1343980"/>
          </a:xfrm>
        </p:grpSpPr>
        <p:cxnSp>
          <p:nvCxnSpPr>
            <p:cNvPr id="4" name="Gerader Verbinder 3"/>
            <p:cNvCxnSpPr/>
            <p:nvPr/>
          </p:nvCxnSpPr>
          <p:spPr>
            <a:xfrm flipV="1">
              <a:off x="1684421" y="1491916"/>
              <a:ext cx="4764505" cy="1106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r Verbinder 6"/>
            <p:cNvCxnSpPr/>
            <p:nvPr/>
          </p:nvCxnSpPr>
          <p:spPr>
            <a:xfrm flipV="1">
              <a:off x="6448926" y="1491917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/>
            <p:cNvCxnSpPr/>
            <p:nvPr/>
          </p:nvCxnSpPr>
          <p:spPr>
            <a:xfrm flipV="1">
              <a:off x="6448926" y="1491916"/>
              <a:ext cx="4764505" cy="110690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 flipV="1">
              <a:off x="11213431" y="1491917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/>
            <p:nvPr/>
          </p:nvCxnSpPr>
          <p:spPr>
            <a:xfrm flipV="1">
              <a:off x="1684421" y="1466249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feld 10"/>
            <p:cNvSpPr txBox="1"/>
            <p:nvPr/>
          </p:nvSpPr>
          <p:spPr>
            <a:xfrm>
              <a:off x="904775" y="2348564"/>
              <a:ext cx="664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0</a:t>
              </a:r>
              <a:endParaRPr lang="de-DE" sz="2400" dirty="0"/>
            </a:p>
          </p:txBody>
        </p:sp>
      </p:grpSp>
      <p:sp>
        <p:nvSpPr>
          <p:cNvPr id="16" name="Textfeld 15"/>
          <p:cNvSpPr txBox="1"/>
          <p:nvPr/>
        </p:nvSpPr>
        <p:spPr>
          <a:xfrm>
            <a:off x="211757" y="1235415"/>
            <a:ext cx="1472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smtClean="0"/>
              <a:t>65535</a:t>
            </a:r>
            <a:endParaRPr lang="de-DE" sz="2400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967718" y="2704699"/>
            <a:ext cx="10446248" cy="981603"/>
            <a:chOff x="967718" y="2704699"/>
            <a:chExt cx="10446248" cy="981603"/>
          </a:xfrm>
        </p:grpSpPr>
        <p:grpSp>
          <p:nvGrpSpPr>
            <p:cNvPr id="21" name="Gruppieren 20"/>
            <p:cNvGrpSpPr/>
            <p:nvPr/>
          </p:nvGrpSpPr>
          <p:grpSpPr>
            <a:xfrm>
              <a:off x="967718" y="2704699"/>
              <a:ext cx="1002197" cy="981603"/>
              <a:chOff x="967718" y="2704699"/>
              <a:chExt cx="1002197" cy="981603"/>
            </a:xfrm>
          </p:grpSpPr>
          <p:cxnSp>
            <p:nvCxnSpPr>
              <p:cNvPr id="18" name="Gerade Verbindung mit Pfeil 17"/>
              <p:cNvCxnSpPr/>
              <p:nvPr/>
            </p:nvCxnSpPr>
            <p:spPr>
              <a:xfrm>
                <a:off x="1684421" y="2704699"/>
                <a:ext cx="0" cy="510139"/>
              </a:xfrm>
              <a:prstGeom prst="straightConnector1">
                <a:avLst/>
              </a:prstGeom>
              <a:ln w="4445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feld 19"/>
              <p:cNvSpPr txBox="1"/>
              <p:nvPr/>
            </p:nvSpPr>
            <p:spPr>
              <a:xfrm>
                <a:off x="967718" y="3224637"/>
                <a:ext cx="100219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A=!A;</a:t>
                </a:r>
                <a:endParaRPr lang="de-DE" sz="2400" dirty="0"/>
              </a:p>
            </p:txBody>
          </p:sp>
        </p:grpSp>
        <p:grpSp>
          <p:nvGrpSpPr>
            <p:cNvPr id="22" name="Gruppieren 21"/>
            <p:cNvGrpSpPr/>
            <p:nvPr/>
          </p:nvGrpSpPr>
          <p:grpSpPr>
            <a:xfrm>
              <a:off x="5732223" y="2704699"/>
              <a:ext cx="1002197" cy="981603"/>
              <a:chOff x="967718" y="2704699"/>
              <a:chExt cx="1002197" cy="981603"/>
            </a:xfrm>
          </p:grpSpPr>
          <p:cxnSp>
            <p:nvCxnSpPr>
              <p:cNvPr id="23" name="Gerade Verbindung mit Pfeil 22"/>
              <p:cNvCxnSpPr/>
              <p:nvPr/>
            </p:nvCxnSpPr>
            <p:spPr>
              <a:xfrm>
                <a:off x="1684421" y="2704699"/>
                <a:ext cx="0" cy="510139"/>
              </a:xfrm>
              <a:prstGeom prst="straightConnector1">
                <a:avLst/>
              </a:prstGeom>
              <a:ln w="4445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feld 23"/>
              <p:cNvSpPr txBox="1"/>
              <p:nvPr/>
            </p:nvSpPr>
            <p:spPr>
              <a:xfrm>
                <a:off x="967718" y="3224637"/>
                <a:ext cx="100219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A=!A;</a:t>
                </a:r>
                <a:endParaRPr lang="de-DE" sz="2400" dirty="0"/>
              </a:p>
            </p:txBody>
          </p:sp>
        </p:grpSp>
        <p:grpSp>
          <p:nvGrpSpPr>
            <p:cNvPr id="25" name="Gruppieren 24"/>
            <p:cNvGrpSpPr/>
            <p:nvPr/>
          </p:nvGrpSpPr>
          <p:grpSpPr>
            <a:xfrm>
              <a:off x="10496727" y="2704699"/>
              <a:ext cx="917239" cy="981603"/>
              <a:chOff x="967718" y="2704699"/>
              <a:chExt cx="917239" cy="981603"/>
            </a:xfrm>
          </p:grpSpPr>
          <p:cxnSp>
            <p:nvCxnSpPr>
              <p:cNvPr id="26" name="Gerade Verbindung mit Pfeil 25"/>
              <p:cNvCxnSpPr/>
              <p:nvPr/>
            </p:nvCxnSpPr>
            <p:spPr>
              <a:xfrm>
                <a:off x="1684421" y="2704699"/>
                <a:ext cx="0" cy="510139"/>
              </a:xfrm>
              <a:prstGeom prst="straightConnector1">
                <a:avLst/>
              </a:prstGeom>
              <a:ln w="44450">
                <a:solidFill>
                  <a:schemeClr val="bg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feld 26"/>
              <p:cNvSpPr txBox="1"/>
              <p:nvPr/>
            </p:nvSpPr>
            <p:spPr>
              <a:xfrm>
                <a:off x="967718" y="3224637"/>
                <a:ext cx="91723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A=!A</a:t>
                </a:r>
                <a:endParaRPr lang="de-DE" sz="2400" dirty="0"/>
              </a:p>
            </p:txBody>
          </p:sp>
        </p:grpSp>
      </p:grpSp>
      <p:grpSp>
        <p:nvGrpSpPr>
          <p:cNvPr id="48" name="Gruppieren 47"/>
          <p:cNvGrpSpPr/>
          <p:nvPr/>
        </p:nvGrpSpPr>
        <p:grpSpPr>
          <a:xfrm>
            <a:off x="1115306" y="4734040"/>
            <a:ext cx="10664031" cy="1152969"/>
            <a:chOff x="1115306" y="4734040"/>
            <a:chExt cx="10664031" cy="1152969"/>
          </a:xfrm>
        </p:grpSpPr>
        <p:cxnSp>
          <p:nvCxnSpPr>
            <p:cNvPr id="33" name="Gerader Verbinder 32"/>
            <p:cNvCxnSpPr/>
            <p:nvPr/>
          </p:nvCxnSpPr>
          <p:spPr>
            <a:xfrm flipV="1">
              <a:off x="1682817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/>
          </p:nvCxnSpPr>
          <p:spPr>
            <a:xfrm flipV="1">
              <a:off x="1682817" y="5863389"/>
              <a:ext cx="4766109" cy="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 flipV="1">
              <a:off x="6448926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V="1">
              <a:off x="6448926" y="4756483"/>
              <a:ext cx="4766109" cy="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V="1">
              <a:off x="11213430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>
              <a:off x="11213430" y="587030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1115306" y="473404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1963554" y="4947385"/>
              <a:ext cx="42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65536Takte = 65536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65536 µs = 65,536ms </a:t>
              </a:r>
              <a:endParaRPr lang="de-DE" sz="2400" dirty="0"/>
            </a:p>
          </p:txBody>
        </p:sp>
        <p:sp>
          <p:nvSpPr>
            <p:cNvPr id="44" name="Textfeld 43"/>
            <p:cNvSpPr txBox="1"/>
            <p:nvPr/>
          </p:nvSpPr>
          <p:spPr>
            <a:xfrm>
              <a:off x="6728057" y="4947384"/>
              <a:ext cx="429286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65536 Takte = 65536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65536 µs = 65,536ms </a:t>
              </a:r>
              <a:endParaRPr lang="de-DE" sz="2400" dirty="0"/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1681213" y="6196129"/>
            <a:ext cx="9532217" cy="602836"/>
            <a:chOff x="1681213" y="6196129"/>
            <a:chExt cx="9532217" cy="602836"/>
          </a:xfrm>
        </p:grpSpPr>
        <p:cxnSp>
          <p:nvCxnSpPr>
            <p:cNvPr id="45" name="Gerader Verbinder 44"/>
            <p:cNvCxnSpPr/>
            <p:nvPr/>
          </p:nvCxnSpPr>
          <p:spPr>
            <a:xfrm flipV="1">
              <a:off x="1681213" y="6196129"/>
              <a:ext cx="9532217" cy="1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1886552" y="6337300"/>
              <a:ext cx="90573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Periodendauer T = </a:t>
              </a:r>
              <a:r>
                <a:rPr lang="de-DE" sz="2400" dirty="0">
                  <a:solidFill>
                    <a:srgbClr val="FFFF00"/>
                  </a:solidFill>
                </a:rPr>
                <a:t>131072 </a:t>
              </a:r>
              <a:r>
                <a:rPr lang="de-DE" sz="2400" dirty="0" smtClean="0">
                  <a:solidFill>
                    <a:srgbClr val="FFFF00"/>
                  </a:solidFill>
                </a:rPr>
                <a:t>µs = 131,072 </a:t>
              </a:r>
              <a:r>
                <a:rPr lang="de-DE" sz="2400" dirty="0" err="1" smtClean="0">
                  <a:solidFill>
                    <a:srgbClr val="FFFF00"/>
                  </a:solidFill>
                </a:rPr>
                <a:t>ms</a:t>
              </a:r>
              <a:r>
                <a:rPr lang="de-DE" sz="2400" dirty="0" smtClean="0">
                  <a:solidFill>
                    <a:srgbClr val="FFFF00"/>
                  </a:solidFill>
                </a:rPr>
                <a:t> f=1/T = 7,629 Hz 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50" name="Textfeld 49"/>
          <p:cNvSpPr txBox="1"/>
          <p:nvPr/>
        </p:nvSpPr>
        <p:spPr>
          <a:xfrm>
            <a:off x="3994483" y="125217"/>
            <a:ext cx="7026441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FF00"/>
                </a:solidFill>
              </a:rPr>
              <a:t>Die Periodendauer ist zu lang und muss verkürzt werden!!!</a:t>
            </a:r>
            <a:endParaRPr lang="de-DE" sz="3600" dirty="0">
              <a:solidFill>
                <a:srgbClr val="FFFF00"/>
              </a:solidFill>
            </a:endParaRPr>
          </a:p>
        </p:txBody>
      </p:sp>
      <p:sp>
        <p:nvSpPr>
          <p:cNvPr id="40" name="Wolkenförmige Legende 39"/>
          <p:cNvSpPr/>
          <p:nvPr/>
        </p:nvSpPr>
        <p:spPr>
          <a:xfrm>
            <a:off x="1796716" y="1252688"/>
            <a:ext cx="9381421" cy="4947386"/>
          </a:xfrm>
          <a:prstGeom prst="cloudCallout">
            <a:avLst>
              <a:gd name="adj1" fmla="val -27068"/>
              <a:gd name="adj2" fmla="val 56173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400" dirty="0" smtClean="0">
                <a:solidFill>
                  <a:srgbClr val="7030A0"/>
                </a:solidFill>
              </a:rPr>
              <a:t>Idee: Wenn der Zähler nicht bei </a:t>
            </a:r>
            <a:r>
              <a:rPr lang="de-DE" sz="4400" dirty="0" smtClean="0">
                <a:solidFill>
                  <a:srgbClr val="7030A0"/>
                </a:solidFill>
              </a:rPr>
              <a:t>65535 </a:t>
            </a:r>
            <a:r>
              <a:rPr lang="de-DE" sz="4400" dirty="0" smtClean="0">
                <a:solidFill>
                  <a:srgbClr val="7030A0"/>
                </a:solidFill>
              </a:rPr>
              <a:t>endet, dann ist die Zeit schneller um</a:t>
            </a:r>
            <a:endParaRPr lang="de-DE" sz="4400" dirty="0">
              <a:solidFill>
                <a:srgbClr val="7030A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644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040"/>
    </mc:Choice>
    <mc:Fallback>
      <p:transition spd="slow" advTm="84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0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grpSp>
        <p:nvGrpSpPr>
          <p:cNvPr id="73" name="Gruppieren 72"/>
          <p:cNvGrpSpPr/>
          <p:nvPr/>
        </p:nvGrpSpPr>
        <p:grpSpPr>
          <a:xfrm>
            <a:off x="1681214" y="6196129"/>
            <a:ext cx="8078802" cy="602836"/>
            <a:chOff x="1681214" y="6196129"/>
            <a:chExt cx="8078802" cy="602836"/>
          </a:xfrm>
        </p:grpSpPr>
        <p:cxnSp>
          <p:nvCxnSpPr>
            <p:cNvPr id="45" name="Gerader Verbinder 44"/>
            <p:cNvCxnSpPr/>
            <p:nvPr/>
          </p:nvCxnSpPr>
          <p:spPr>
            <a:xfrm flipV="1">
              <a:off x="1681214" y="6196129"/>
              <a:ext cx="4362644" cy="1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1775191" y="6337300"/>
              <a:ext cx="79848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Periodendauer T = 2272 µs = 2,272ms f=1/T = 440Hz 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72" name="Gruppieren 71"/>
          <p:cNvGrpSpPr/>
          <p:nvPr/>
        </p:nvGrpSpPr>
        <p:grpSpPr>
          <a:xfrm>
            <a:off x="327050" y="2656449"/>
            <a:ext cx="10170112" cy="585966"/>
            <a:chOff x="327050" y="2656449"/>
            <a:chExt cx="10170112" cy="585966"/>
          </a:xfrm>
        </p:grpSpPr>
        <p:cxnSp>
          <p:nvCxnSpPr>
            <p:cNvPr id="18" name="Gerade Verbindung mit Pfeil 17"/>
            <p:cNvCxnSpPr/>
            <p:nvPr/>
          </p:nvCxnSpPr>
          <p:spPr>
            <a:xfrm>
              <a:off x="1681213" y="2722477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feld 19"/>
            <p:cNvSpPr txBox="1"/>
            <p:nvPr/>
          </p:nvSpPr>
          <p:spPr>
            <a:xfrm>
              <a:off x="327050" y="2731883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23" name="Gerade Verbindung mit Pfeil 22"/>
            <p:cNvCxnSpPr/>
            <p:nvPr/>
          </p:nvCxnSpPr>
          <p:spPr>
            <a:xfrm>
              <a:off x="3858925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2856728" y="2670596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26" name="Gerade Verbindung mit Pfeil 25"/>
            <p:cNvCxnSpPr/>
            <p:nvPr/>
          </p:nvCxnSpPr>
          <p:spPr>
            <a:xfrm>
              <a:off x="6043858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5066536" y="2686260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55" name="Gerade Verbindung mit Pfeil 54"/>
            <p:cNvCxnSpPr/>
            <p:nvPr/>
          </p:nvCxnSpPr>
          <p:spPr>
            <a:xfrm>
              <a:off x="8258073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mit Pfeil 55"/>
            <p:cNvCxnSpPr/>
            <p:nvPr/>
          </p:nvCxnSpPr>
          <p:spPr>
            <a:xfrm>
              <a:off x="10472690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7221670" y="2656449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2400" dirty="0" smtClean="0"/>
                <a:t>A=!A;</a:t>
              </a:r>
              <a:endParaRPr lang="de-DE" sz="2400" dirty="0"/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9494965" y="2680130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</p:grpSp>
      <p:grpSp>
        <p:nvGrpSpPr>
          <p:cNvPr id="40" name="Gruppieren 39"/>
          <p:cNvGrpSpPr/>
          <p:nvPr/>
        </p:nvGrpSpPr>
        <p:grpSpPr>
          <a:xfrm>
            <a:off x="211757" y="1235415"/>
            <a:ext cx="10285405" cy="1574814"/>
            <a:chOff x="211757" y="1235415"/>
            <a:chExt cx="10285405" cy="1574814"/>
          </a:xfrm>
        </p:grpSpPr>
        <p:cxnSp>
          <p:nvCxnSpPr>
            <p:cNvPr id="4" name="Gerader Verbinder 3"/>
            <p:cNvCxnSpPr/>
            <p:nvPr/>
          </p:nvCxnSpPr>
          <p:spPr>
            <a:xfrm flipV="1">
              <a:off x="1683217" y="2055339"/>
              <a:ext cx="2185737" cy="5166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r Verbinder 6"/>
            <p:cNvCxnSpPr/>
            <p:nvPr/>
          </p:nvCxnSpPr>
          <p:spPr>
            <a:xfrm flipV="1">
              <a:off x="3869355" y="2072683"/>
              <a:ext cx="0" cy="5261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/>
            <p:cNvCxnSpPr/>
            <p:nvPr/>
          </p:nvCxnSpPr>
          <p:spPr>
            <a:xfrm flipV="1">
              <a:off x="6043456" y="2072683"/>
              <a:ext cx="2214617" cy="52466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 flipH="1" flipV="1">
              <a:off x="8258073" y="2072683"/>
              <a:ext cx="402" cy="5261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>
              <a:endCxn id="14" idx="3"/>
            </p:cNvCxnSpPr>
            <p:nvPr/>
          </p:nvCxnSpPr>
          <p:spPr>
            <a:xfrm flipH="1" flipV="1">
              <a:off x="1676397" y="2002315"/>
              <a:ext cx="8024" cy="5708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feld 10"/>
            <p:cNvSpPr txBox="1"/>
            <p:nvPr/>
          </p:nvSpPr>
          <p:spPr>
            <a:xfrm>
              <a:off x="904775" y="2348564"/>
              <a:ext cx="664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0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211757" y="1235415"/>
              <a:ext cx="14726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65535</a:t>
              </a:r>
              <a:endParaRPr lang="de-DE" sz="2400" dirty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882996" y="2078947"/>
              <a:ext cx="2185737" cy="5166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/>
            <p:cNvCxnSpPr/>
            <p:nvPr/>
          </p:nvCxnSpPr>
          <p:spPr>
            <a:xfrm flipH="1" flipV="1">
              <a:off x="6043456" y="2095991"/>
              <a:ext cx="1206" cy="50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8282545" y="2095991"/>
              <a:ext cx="2214617" cy="52466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10472690" y="2095991"/>
              <a:ext cx="24472" cy="510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H="1" flipV="1">
              <a:off x="8258073" y="2095991"/>
              <a:ext cx="804" cy="510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hteck 13"/>
            <p:cNvSpPr/>
            <p:nvPr/>
          </p:nvSpPr>
          <p:spPr>
            <a:xfrm>
              <a:off x="812058" y="1771482"/>
              <a:ext cx="8643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/>
                <a:t>1136</a:t>
              </a:r>
              <a:endParaRPr lang="de-DE" sz="2400" dirty="0" smtClean="0">
                <a:solidFill>
                  <a:srgbClr val="FFFF00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2680832" y="1723347"/>
              <a:ext cx="106792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=470h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feld 18"/>
          <p:cNvSpPr txBox="1"/>
          <p:nvPr/>
        </p:nvSpPr>
        <p:spPr>
          <a:xfrm>
            <a:off x="3573658" y="3378273"/>
            <a:ext cx="8525298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FF00"/>
                </a:solidFill>
              </a:rPr>
              <a:t>Autoreload</a:t>
            </a:r>
            <a:r>
              <a:rPr lang="de-DE" sz="3600" dirty="0" smtClean="0">
                <a:solidFill>
                  <a:srgbClr val="FFFF00"/>
                </a:solidFill>
              </a:rPr>
              <a:t>-Register ARR mit </a:t>
            </a:r>
            <a:r>
              <a:rPr lang="de-DE" sz="3600" dirty="0" smtClean="0">
                <a:solidFill>
                  <a:srgbClr val="FFFF00"/>
                </a:solidFill>
              </a:rPr>
              <a:t>1135 </a:t>
            </a:r>
            <a:r>
              <a:rPr lang="de-DE" sz="3600" dirty="0" smtClean="0">
                <a:solidFill>
                  <a:srgbClr val="FFFF00"/>
                </a:solidFill>
              </a:rPr>
              <a:t>laden verkürzt den Zeitraum </a:t>
            </a:r>
            <a:endParaRPr lang="de-DE" sz="3600" dirty="0">
              <a:solidFill>
                <a:srgbClr val="FFFF00"/>
              </a:solidFill>
            </a:endParaRPr>
          </a:p>
        </p:txBody>
      </p:sp>
      <p:grpSp>
        <p:nvGrpSpPr>
          <p:cNvPr id="35" name="Gruppieren 34"/>
          <p:cNvGrpSpPr/>
          <p:nvPr/>
        </p:nvGrpSpPr>
        <p:grpSpPr>
          <a:xfrm>
            <a:off x="1115306" y="4606316"/>
            <a:ext cx="9855498" cy="1295552"/>
            <a:chOff x="1115306" y="4606316"/>
            <a:chExt cx="9855498" cy="1295552"/>
          </a:xfrm>
        </p:grpSpPr>
        <p:cxnSp>
          <p:nvCxnSpPr>
            <p:cNvPr id="33" name="Gerader Verbinder 32"/>
            <p:cNvCxnSpPr/>
            <p:nvPr/>
          </p:nvCxnSpPr>
          <p:spPr>
            <a:xfrm flipV="1">
              <a:off x="1682817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/>
          </p:nvCxnSpPr>
          <p:spPr>
            <a:xfrm flipV="1">
              <a:off x="1682817" y="5821680"/>
              <a:ext cx="2166482" cy="417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 flipV="1">
              <a:off x="3849299" y="4714776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V="1">
              <a:off x="3869355" y="4725046"/>
              <a:ext cx="2174503" cy="431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V="1">
              <a:off x="6043858" y="4735631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>
              <a:off x="10404897" y="5812723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1115306" y="473404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1715064" y="4606316"/>
              <a:ext cx="2308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1136</a:t>
              </a:r>
              <a:r>
                <a:rPr lang="de-DE" sz="2400" dirty="0"/>
                <a:t> </a:t>
              </a:r>
              <a:r>
                <a:rPr lang="de-DE" sz="2400" dirty="0" smtClean="0"/>
                <a:t>Takte = </a:t>
              </a:r>
            </a:p>
            <a:p>
              <a:r>
                <a:rPr lang="de-DE" sz="2400" dirty="0" smtClean="0"/>
                <a:t>1136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1136 µs  </a:t>
              </a:r>
              <a:endParaRPr lang="de-DE" sz="2400" dirty="0"/>
            </a:p>
          </p:txBody>
        </p:sp>
        <p:cxnSp>
          <p:nvCxnSpPr>
            <p:cNvPr id="66" name="Gerader Verbinder 65"/>
            <p:cNvCxnSpPr/>
            <p:nvPr/>
          </p:nvCxnSpPr>
          <p:spPr>
            <a:xfrm flipV="1">
              <a:off x="6043857" y="4737109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r Verbinder 66"/>
            <p:cNvCxnSpPr/>
            <p:nvPr/>
          </p:nvCxnSpPr>
          <p:spPr>
            <a:xfrm flipV="1">
              <a:off x="6043857" y="5802304"/>
              <a:ext cx="2166482" cy="417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 flipV="1">
              <a:off x="8210339" y="4695400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r Verbinder 68"/>
            <p:cNvCxnSpPr/>
            <p:nvPr/>
          </p:nvCxnSpPr>
          <p:spPr>
            <a:xfrm flipV="1">
              <a:off x="8230395" y="4705670"/>
              <a:ext cx="2174503" cy="431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r Verbinder 69"/>
            <p:cNvCxnSpPr/>
            <p:nvPr/>
          </p:nvCxnSpPr>
          <p:spPr>
            <a:xfrm flipV="1">
              <a:off x="10404898" y="471625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3966491" y="4701539"/>
              <a:ext cx="2308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1136 MZ = </a:t>
              </a:r>
            </a:p>
            <a:p>
              <a:r>
                <a:rPr lang="de-DE" sz="2400" dirty="0" smtClean="0"/>
                <a:t>1136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1136 µs  </a:t>
              </a:r>
              <a:endParaRPr lang="de-DE" sz="2400" dirty="0"/>
            </a:p>
          </p:txBody>
        </p: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330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160"/>
    </mc:Choice>
    <mc:Fallback>
      <p:transition spd="slow" advTm="611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Zusammenfassung: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Alle </a:t>
            </a:r>
            <a:r>
              <a:rPr lang="de-DE" sz="2400" dirty="0" smtClean="0">
                <a:solidFill>
                  <a:srgbClr val="FFFF00"/>
                </a:solidFill>
              </a:rPr>
              <a:t>1136 Takte </a:t>
            </a:r>
            <a:r>
              <a:rPr lang="de-DE" sz="2400" dirty="0" smtClean="0"/>
              <a:t>muss Port PC0 komplementiert werden, damit die richtige Frequenz erzeugt wird.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Das </a:t>
            </a:r>
            <a:r>
              <a:rPr lang="de-DE" sz="2400" dirty="0" err="1" smtClean="0"/>
              <a:t>Timerregister</a:t>
            </a:r>
            <a:r>
              <a:rPr lang="de-DE" sz="2400" dirty="0" smtClean="0"/>
              <a:t> CNT bildet einen 16 Bit Aufwärtszähler. </a:t>
            </a:r>
            <a:endParaRPr lang="de-DE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Der Zähler benötigt für einen 16Bit Durchlauf 2</a:t>
            </a:r>
            <a:r>
              <a:rPr lang="de-DE" sz="2400" baseline="30000" dirty="0" smtClean="0"/>
              <a:t>16</a:t>
            </a:r>
            <a:r>
              <a:rPr lang="de-DE" sz="2400" dirty="0"/>
              <a:t> </a:t>
            </a:r>
            <a:r>
              <a:rPr lang="de-DE" sz="2400" dirty="0" smtClean="0"/>
              <a:t>Takte = </a:t>
            </a:r>
            <a:r>
              <a:rPr lang="de-DE" sz="2400" dirty="0" smtClean="0">
                <a:solidFill>
                  <a:srgbClr val="FFFF00"/>
                </a:solidFill>
              </a:rPr>
              <a:t>65536 Takte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Das ist viel zu lange!!!!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Deshalb verkürzen wir die Zeit, indem wir das </a:t>
            </a:r>
            <a:r>
              <a:rPr lang="de-DE" sz="2400" dirty="0" err="1" smtClean="0">
                <a:solidFill>
                  <a:srgbClr val="FFFF00"/>
                </a:solidFill>
              </a:rPr>
              <a:t>Autoreload</a:t>
            </a:r>
            <a:r>
              <a:rPr lang="de-DE" sz="2400" dirty="0" smtClean="0">
                <a:solidFill>
                  <a:srgbClr val="FFFF00"/>
                </a:solidFill>
              </a:rPr>
              <a:t>-Register ARR von TIM6 mit dem Wert </a:t>
            </a:r>
            <a:r>
              <a:rPr lang="de-DE" sz="2400" dirty="0" smtClean="0">
                <a:solidFill>
                  <a:srgbClr val="FFFF00"/>
                </a:solidFill>
              </a:rPr>
              <a:t>1135 </a:t>
            </a:r>
            <a:r>
              <a:rPr lang="de-DE" sz="2400" dirty="0" smtClean="0">
                <a:solidFill>
                  <a:srgbClr val="FFFF00"/>
                </a:solidFill>
              </a:rPr>
              <a:t>laden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40"/>
    </mc:Choice>
    <mc:Fallback>
      <p:transition spd="slow" advTm="37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Rechenbeispiel: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Gewünschtes Intervall zwischen 2 </a:t>
            </a:r>
            <a:r>
              <a:rPr lang="de-DE" sz="2400" dirty="0" smtClean="0">
                <a:solidFill>
                  <a:srgbClr val="FFFF00"/>
                </a:solidFill>
              </a:rPr>
              <a:t>Überläufen</a:t>
            </a:r>
            <a:r>
              <a:rPr lang="de-DE" sz="2400" dirty="0" smtClean="0">
                <a:solidFill>
                  <a:srgbClr val="FFFF00"/>
                </a:solidFill>
              </a:rPr>
              <a:t> </a:t>
            </a:r>
            <a:r>
              <a:rPr lang="de-DE" sz="2400" dirty="0" smtClean="0">
                <a:solidFill>
                  <a:srgbClr val="FFFF00"/>
                </a:solidFill>
              </a:rPr>
              <a:t>= 25ms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25ms sind bei </a:t>
            </a:r>
            <a:r>
              <a:rPr lang="de-DE" sz="2400" dirty="0" smtClean="0">
                <a:solidFill>
                  <a:srgbClr val="FFFF00"/>
                </a:solidFill>
              </a:rPr>
              <a:t>Zähler</a:t>
            </a:r>
            <a:r>
              <a:rPr lang="de-DE" sz="2400" dirty="0" smtClean="0">
                <a:solidFill>
                  <a:srgbClr val="FFFF00"/>
                </a:solidFill>
              </a:rPr>
              <a:t>periode=1µs</a:t>
            </a:r>
            <a:r>
              <a:rPr lang="de-DE" sz="2400" dirty="0" smtClean="0">
                <a:solidFill>
                  <a:srgbClr val="FFFF00"/>
                </a:solidFill>
              </a:rPr>
              <a:t>: 25000µs / </a:t>
            </a:r>
            <a:r>
              <a:rPr lang="de-DE" sz="2400" dirty="0">
                <a:solidFill>
                  <a:srgbClr val="FFFF00"/>
                </a:solidFill>
              </a:rPr>
              <a:t>1</a:t>
            </a:r>
            <a:r>
              <a:rPr lang="de-DE" sz="2400" dirty="0" smtClean="0">
                <a:solidFill>
                  <a:srgbClr val="FFFF00"/>
                </a:solidFill>
              </a:rPr>
              <a:t>µs = 25000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FF00"/>
                </a:solidFill>
              </a:rPr>
              <a:t>Autoreloadwert</a:t>
            </a:r>
            <a:r>
              <a:rPr lang="de-DE" sz="2400" dirty="0" smtClean="0">
                <a:solidFill>
                  <a:srgbClr val="FFFF00"/>
                </a:solidFill>
              </a:rPr>
              <a:t>: ARR= </a:t>
            </a:r>
            <a:r>
              <a:rPr lang="de-DE" sz="2400" dirty="0" smtClean="0">
                <a:solidFill>
                  <a:srgbClr val="FFFF00"/>
                </a:solidFill>
              </a:rPr>
              <a:t>24999</a:t>
            </a:r>
            <a:endParaRPr lang="de-DE" sz="2400" dirty="0" smtClean="0">
              <a:solidFill>
                <a:srgbClr val="FFFF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TIM6-&gt;ARR</a:t>
            </a:r>
            <a:r>
              <a:rPr lang="de-DE" sz="2400" dirty="0" smtClean="0">
                <a:solidFill>
                  <a:srgbClr val="FFFF00"/>
                </a:solidFill>
              </a:rPr>
              <a:t>=24999;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TIM6-&gt;PSC=31;</a:t>
            </a:r>
            <a:endParaRPr lang="de-DE" sz="2400" dirty="0" smtClean="0">
              <a:solidFill>
                <a:srgbClr val="FFFF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44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792"/>
    </mc:Choice>
    <mc:Fallback>
      <p:transition spd="slow" advTm="47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11167578" cy="378565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rgbClr val="FFFF00"/>
                </a:solidFill>
              </a:rPr>
              <a:t>void</a:t>
            </a:r>
            <a:r>
              <a:rPr lang="de-DE" sz="2400" dirty="0">
                <a:solidFill>
                  <a:srgbClr val="FFFF00"/>
                </a:solidFill>
              </a:rPr>
              <a:t> </a:t>
            </a:r>
            <a:r>
              <a:rPr lang="de-DE" sz="2400" dirty="0" err="1">
                <a:solidFill>
                  <a:srgbClr val="FFFF00"/>
                </a:solidFill>
              </a:rPr>
              <a:t>initTimer</a:t>
            </a:r>
            <a:r>
              <a:rPr lang="de-DE" sz="2400" dirty="0">
                <a:solidFill>
                  <a:srgbClr val="FFFF00"/>
                </a:solidFill>
              </a:rPr>
              <a:t>(</a:t>
            </a:r>
            <a:r>
              <a:rPr lang="de-DE" sz="2400" dirty="0" err="1">
                <a:solidFill>
                  <a:srgbClr val="FFFF00"/>
                </a:solidFill>
              </a:rPr>
              <a:t>void</a:t>
            </a:r>
            <a:r>
              <a:rPr lang="de-DE" sz="2400" dirty="0">
                <a:solidFill>
                  <a:srgbClr val="FFFF00"/>
                </a:solidFill>
              </a:rPr>
              <a:t>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{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RCC-&gt;APB1ENR=0b10000; //Aktivieren der Taktversorgung des </a:t>
            </a:r>
            <a:r>
              <a:rPr lang="de-DE" sz="2400" dirty="0" err="1">
                <a:solidFill>
                  <a:srgbClr val="FFFF00"/>
                </a:solidFill>
              </a:rPr>
              <a:t>Timers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TIM6-&gt;PSC=31; </a:t>
            </a:r>
            <a:r>
              <a:rPr lang="de-DE" sz="2400" dirty="0" smtClean="0">
                <a:solidFill>
                  <a:srgbClr val="FFFF00"/>
                </a:solidFill>
              </a:rPr>
              <a:t>		//</a:t>
            </a:r>
            <a:r>
              <a:rPr lang="de-DE" sz="2400" dirty="0">
                <a:solidFill>
                  <a:srgbClr val="FFFF00"/>
                </a:solidFill>
              </a:rPr>
              <a:t>Zeitbasis = </a:t>
            </a:r>
            <a:r>
              <a:rPr lang="de-DE" sz="2400" dirty="0" smtClean="0">
                <a:solidFill>
                  <a:srgbClr val="FFFF00"/>
                </a:solidFill>
              </a:rPr>
              <a:t>1µs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TIM6-&gt;</a:t>
            </a:r>
            <a:r>
              <a:rPr lang="de-DE" sz="2400" dirty="0" smtClean="0">
                <a:solidFill>
                  <a:srgbClr val="FFFF00"/>
                </a:solidFill>
              </a:rPr>
              <a:t>ARR=1135;    	//</a:t>
            </a:r>
            <a:r>
              <a:rPr lang="de-DE" sz="2400" dirty="0">
                <a:solidFill>
                  <a:srgbClr val="FFFF00"/>
                </a:solidFill>
              </a:rPr>
              <a:t>Wartezeit </a:t>
            </a:r>
            <a:r>
              <a:rPr lang="de-DE" sz="2400" dirty="0" smtClean="0">
                <a:solidFill>
                  <a:srgbClr val="FFFF00"/>
                </a:solidFill>
              </a:rPr>
              <a:t>=1136µs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TIM6-&gt;CNT=0;    </a:t>
            </a:r>
            <a:r>
              <a:rPr lang="de-DE" sz="2400" dirty="0" smtClean="0">
                <a:solidFill>
                  <a:srgbClr val="FFFF00"/>
                </a:solidFill>
              </a:rPr>
              <a:t>		//</a:t>
            </a:r>
            <a:r>
              <a:rPr lang="de-DE" sz="2400" dirty="0">
                <a:solidFill>
                  <a:srgbClr val="FFFF00"/>
                </a:solidFill>
              </a:rPr>
              <a:t>startet bei 0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TIM6-&gt;SR=0;     </a:t>
            </a:r>
            <a:r>
              <a:rPr lang="de-DE" sz="2400" dirty="0" smtClean="0">
                <a:solidFill>
                  <a:srgbClr val="FFFF00"/>
                </a:solidFill>
              </a:rPr>
              <a:t>		//</a:t>
            </a:r>
            <a:r>
              <a:rPr lang="de-DE" sz="2400" dirty="0">
                <a:solidFill>
                  <a:srgbClr val="FFFF00"/>
                </a:solidFill>
              </a:rPr>
              <a:t>Bit0: UIF=0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TIM6-&gt;CR1=1;    </a:t>
            </a:r>
            <a:r>
              <a:rPr lang="de-DE" sz="2400" dirty="0" smtClean="0">
                <a:solidFill>
                  <a:srgbClr val="FFFF00"/>
                </a:solidFill>
              </a:rPr>
              <a:t>		//</a:t>
            </a:r>
            <a:r>
              <a:rPr lang="de-DE" sz="2400" dirty="0">
                <a:solidFill>
                  <a:srgbClr val="FFFF00"/>
                </a:solidFill>
              </a:rPr>
              <a:t>Bit0: CEN=1 gestartet</a:t>
            </a:r>
          </a:p>
          <a:p>
            <a:r>
              <a:rPr lang="de-DE" sz="2400" dirty="0">
                <a:solidFill>
                  <a:srgbClr val="FFFF00"/>
                </a:solidFill>
              </a:rPr>
              <a:t>}</a:t>
            </a:r>
          </a:p>
          <a:p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208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65"/>
    </mc:Choice>
    <mc:Fallback>
      <p:transition spd="slow" advTm="34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11167578" cy="452431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FF00"/>
                </a:solidFill>
              </a:rPr>
              <a:t>int</a:t>
            </a:r>
            <a:r>
              <a:rPr lang="de-DE" sz="2400" dirty="0" smtClean="0">
                <a:solidFill>
                  <a:srgbClr val="FFFF00"/>
                </a:solidFill>
              </a:rPr>
              <a:t> </a:t>
            </a:r>
            <a:r>
              <a:rPr lang="de-DE" sz="2400" dirty="0" err="1">
                <a:solidFill>
                  <a:srgbClr val="FFFF00"/>
                </a:solidFill>
              </a:rPr>
              <a:t>main</a:t>
            </a:r>
            <a:r>
              <a:rPr lang="de-DE" sz="2400" dirty="0">
                <a:solidFill>
                  <a:srgbClr val="FFFF00"/>
                </a:solidFill>
              </a:rPr>
              <a:t>()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{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</a:t>
            </a:r>
            <a:r>
              <a:rPr lang="de-DE" sz="2400" dirty="0" err="1">
                <a:solidFill>
                  <a:srgbClr val="FFFF00"/>
                </a:solidFill>
              </a:rPr>
              <a:t>DigitalOut</a:t>
            </a:r>
            <a:r>
              <a:rPr lang="de-DE" sz="2400" dirty="0">
                <a:solidFill>
                  <a:srgbClr val="FFFF00"/>
                </a:solidFill>
              </a:rPr>
              <a:t> A(PC_0</a:t>
            </a:r>
            <a:r>
              <a:rPr lang="de-DE" sz="2400" dirty="0" smtClean="0">
                <a:solidFill>
                  <a:srgbClr val="FFFF00"/>
                </a:solidFill>
              </a:rPr>
              <a:t>);		//Digitalausgang A := PC_0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</a:t>
            </a:r>
            <a:r>
              <a:rPr lang="de-DE" sz="2400" dirty="0" err="1">
                <a:solidFill>
                  <a:srgbClr val="FFFF00"/>
                </a:solidFill>
              </a:rPr>
              <a:t>initTimer</a:t>
            </a:r>
            <a:r>
              <a:rPr lang="de-DE" sz="2400" dirty="0" smtClean="0">
                <a:solidFill>
                  <a:srgbClr val="FFFF00"/>
                </a:solidFill>
              </a:rPr>
              <a:t>();					//</a:t>
            </a:r>
            <a:r>
              <a:rPr lang="de-DE" sz="2400" dirty="0" err="1" smtClean="0">
                <a:solidFill>
                  <a:srgbClr val="FFFF00"/>
                </a:solidFill>
              </a:rPr>
              <a:t>Timer</a:t>
            </a:r>
            <a:r>
              <a:rPr lang="de-DE" sz="2400" dirty="0" smtClean="0">
                <a:solidFill>
                  <a:srgbClr val="FFFF00"/>
                </a:solidFill>
              </a:rPr>
              <a:t> initialisieren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</a:t>
            </a:r>
            <a:r>
              <a:rPr lang="de-DE" sz="2400" dirty="0" err="1">
                <a:solidFill>
                  <a:srgbClr val="FFFF00"/>
                </a:solidFill>
              </a:rPr>
              <a:t>while</a:t>
            </a:r>
            <a:r>
              <a:rPr lang="de-DE" sz="2400" dirty="0">
                <a:solidFill>
                  <a:srgbClr val="FFFF00"/>
                </a:solidFill>
              </a:rPr>
              <a:t> (</a:t>
            </a:r>
            <a:r>
              <a:rPr lang="de-DE" sz="2400" dirty="0" err="1">
                <a:solidFill>
                  <a:srgbClr val="FFFF00"/>
                </a:solidFill>
              </a:rPr>
              <a:t>true</a:t>
            </a:r>
            <a:r>
              <a:rPr lang="de-DE" sz="2400" dirty="0">
                <a:solidFill>
                  <a:srgbClr val="FFFF00"/>
                </a:solidFill>
              </a:rPr>
              <a:t>) </a:t>
            </a:r>
            <a:r>
              <a:rPr lang="de-DE" sz="2400" dirty="0" smtClean="0">
                <a:solidFill>
                  <a:srgbClr val="FFFF00"/>
                </a:solidFill>
              </a:rPr>
              <a:t>{				//Endlosschleife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    </a:t>
            </a:r>
            <a:r>
              <a:rPr lang="de-DE" sz="2400" dirty="0" err="1">
                <a:solidFill>
                  <a:srgbClr val="FFFF00"/>
                </a:solidFill>
              </a:rPr>
              <a:t>if</a:t>
            </a:r>
            <a:r>
              <a:rPr lang="de-DE" sz="2400" dirty="0">
                <a:solidFill>
                  <a:srgbClr val="FFFF00"/>
                </a:solidFill>
              </a:rPr>
              <a:t> (TIM6-&gt;SR!=0</a:t>
            </a:r>
            <a:r>
              <a:rPr lang="de-DE" sz="2400" dirty="0" smtClean="0">
                <a:solidFill>
                  <a:srgbClr val="FFFF00"/>
                </a:solidFill>
              </a:rPr>
              <a:t>)		//Bit 0 im Statusregister SR: UIF = 1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    {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      TIM6-&gt;SR=0</a:t>
            </a:r>
            <a:r>
              <a:rPr lang="de-DE" sz="2400" dirty="0" smtClean="0">
                <a:solidFill>
                  <a:srgbClr val="FFFF00"/>
                </a:solidFill>
              </a:rPr>
              <a:t>;			//Bit 0 im Statusregister SR: UIF:=0 setzen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      A=!A; </a:t>
            </a:r>
            <a:r>
              <a:rPr lang="de-DE" sz="2400" dirty="0" smtClean="0">
                <a:solidFill>
                  <a:srgbClr val="FFFF00"/>
                </a:solidFill>
              </a:rPr>
              <a:t>					//Ausgang A (PC_0) komplementieren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    }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}</a:t>
            </a:r>
          </a:p>
          <a:p>
            <a:r>
              <a:rPr lang="de-DE" sz="2400" dirty="0">
                <a:solidFill>
                  <a:srgbClr val="FFFF00"/>
                </a:solidFill>
              </a:rPr>
              <a:t>}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6016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261"/>
    </mc:Choice>
    <mc:Fallback>
      <p:transition spd="slow" advTm="41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Prinzip: 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3294095" y="2240692"/>
            <a:ext cx="1458097" cy="23724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7488195" y="2693773"/>
            <a:ext cx="263610" cy="733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/>
          <p:nvPr/>
        </p:nvCxnSpPr>
        <p:spPr>
          <a:xfrm flipV="1">
            <a:off x="7751805" y="2108886"/>
            <a:ext cx="345990" cy="576649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>
            <a:off x="7751805" y="3435179"/>
            <a:ext cx="345990" cy="482303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4752192" y="3060357"/>
            <a:ext cx="2736003" cy="1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3998212" y="2875691"/>
            <a:ext cx="75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33227" y="2692733"/>
            <a:ext cx="2373931" cy="261224"/>
          </a:xfrm>
          <a:prstGeom prst="rect">
            <a:avLst/>
          </a:prstGeom>
        </p:spPr>
      </p:pic>
      <p:sp>
        <p:nvSpPr>
          <p:cNvPr id="17" name="Freihandform 16"/>
          <p:cNvSpPr/>
          <p:nvPr/>
        </p:nvSpPr>
        <p:spPr>
          <a:xfrm>
            <a:off x="8142973" y="2252312"/>
            <a:ext cx="269507" cy="1559292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 17"/>
          <p:cNvSpPr/>
          <p:nvPr/>
        </p:nvSpPr>
        <p:spPr>
          <a:xfrm>
            <a:off x="8488963" y="2096044"/>
            <a:ext cx="269507" cy="1821437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 18"/>
          <p:cNvSpPr/>
          <p:nvPr/>
        </p:nvSpPr>
        <p:spPr>
          <a:xfrm>
            <a:off x="8834953" y="1944303"/>
            <a:ext cx="269507" cy="2117558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9180943" y="1861751"/>
            <a:ext cx="269507" cy="2325238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3455469" y="4273617"/>
            <a:ext cx="114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STM32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70021" y="4928135"/>
            <a:ext cx="5226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Der Mikrocontroller erzeugt rechteckförmige Spannung an </a:t>
            </a:r>
            <a:r>
              <a:rPr lang="de-DE" dirty="0" smtClean="0"/>
              <a:t>PC_0</a:t>
            </a:r>
            <a:r>
              <a:rPr lang="de-DE" dirty="0" smtClean="0"/>
              <a:t>. Diese wird im Lautsprechen in Schall umgesetzt.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828675" y="3129700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6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946"/>
    </mc:Choice>
    <mc:Fallback>
      <p:transition spd="slow" advTm="63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2266750" y="4528445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Als Periode bezeichnet man eine Low- und eine High-Phase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203154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/>
          <p:cNvGrpSpPr/>
          <p:nvPr/>
        </p:nvGrpSpPr>
        <p:grpSpPr>
          <a:xfrm>
            <a:off x="3253339" y="2062544"/>
            <a:ext cx="2762451" cy="1176405"/>
            <a:chOff x="3253339" y="2062544"/>
            <a:chExt cx="2762451" cy="1176405"/>
          </a:xfrm>
        </p:grpSpPr>
        <p:cxnSp>
          <p:nvCxnSpPr>
            <p:cNvPr id="24" name="Gerader Verbinder 23"/>
            <p:cNvCxnSpPr/>
            <p:nvPr/>
          </p:nvCxnSpPr>
          <p:spPr>
            <a:xfrm flipH="1">
              <a:off x="3253339" y="3217643"/>
              <a:ext cx="1431374" cy="21306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 flipV="1">
              <a:off x="4684712" y="2114851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 flipH="1">
              <a:off x="4684712" y="2062544"/>
              <a:ext cx="1331077" cy="2011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6015789" y="2113657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3533099" y="2740746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Low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4811550" y="2125972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High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614728"/>
            <a:chOff x="3272589" y="3570974"/>
            <a:chExt cx="2743200" cy="614728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4616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  <a:r>
                <a:rPr lang="de-DE" sz="2400" b="1" dirty="0" smtClean="0">
                  <a:solidFill>
                    <a:srgbClr val="FF0000"/>
                  </a:solidFill>
                </a:rPr>
                <a:t>T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7661190" y="3570972"/>
            <a:ext cx="4010110" cy="2247350"/>
            <a:chOff x="7661190" y="3570972"/>
            <a:chExt cx="4010110" cy="2247350"/>
          </a:xfrm>
        </p:grpSpPr>
        <p:sp>
          <p:nvSpPr>
            <p:cNvPr id="38" name="Legende mit Linie 1 37"/>
            <p:cNvSpPr/>
            <p:nvPr/>
          </p:nvSpPr>
          <p:spPr>
            <a:xfrm>
              <a:off x="7661190" y="3570974"/>
              <a:ext cx="1264654" cy="404261"/>
            </a:xfrm>
            <a:prstGeom prst="borderCallout1">
              <a:avLst>
                <a:gd name="adj1" fmla="val -298"/>
                <a:gd name="adj2" fmla="val -791"/>
                <a:gd name="adj3" fmla="val -79327"/>
                <a:gd name="adj4" fmla="val -8732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0" name="Legende mit Linie 1 39"/>
            <p:cNvSpPr/>
            <p:nvPr/>
          </p:nvSpPr>
          <p:spPr>
            <a:xfrm>
              <a:off x="9094269" y="3570973"/>
              <a:ext cx="1285407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1" name="Legende mit Linie 1 40"/>
            <p:cNvSpPr/>
            <p:nvPr/>
          </p:nvSpPr>
          <p:spPr>
            <a:xfrm>
              <a:off x="10522669" y="3570972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7777212" y="4340994"/>
              <a:ext cx="3894088" cy="147732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Die Rechteckspannung an </a:t>
              </a:r>
              <a:r>
                <a:rPr lang="de-DE" dirty="0"/>
                <a:t>A</a:t>
              </a:r>
              <a:r>
                <a:rPr lang="de-DE" dirty="0" smtClean="0"/>
                <a:t>usgang A (PC_0) </a:t>
              </a:r>
              <a:r>
                <a:rPr lang="de-DE" dirty="0" smtClean="0"/>
                <a:t>wird erzeugt, indem </a:t>
              </a:r>
              <a:r>
                <a:rPr lang="de-DE" dirty="0" smtClean="0"/>
                <a:t>A </a:t>
              </a:r>
              <a:r>
                <a:rPr lang="de-DE" dirty="0" smtClean="0"/>
                <a:t>zyklisch komplementiert wird: </a:t>
              </a:r>
              <a:br>
                <a:rPr lang="de-DE" dirty="0" smtClean="0"/>
              </a:br>
              <a:r>
                <a:rPr lang="de-DE" dirty="0" smtClean="0"/>
                <a:t>1 -&gt; 0 -&gt; 1 -&gt; 0 -&gt; ….</a:t>
              </a:r>
              <a:endParaRPr lang="de-DE" dirty="0"/>
            </a:p>
          </p:txBody>
        </p:sp>
      </p:grp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4935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059"/>
    </mc:Choice>
    <mc:Fallback>
      <p:transition spd="slow" advTm="1250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916723" y="4486419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Die Anzahl der Perioden pro Sekunde bezeichnet man als Frequenz f in Hz (Hertz)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3134389"/>
            <a:ext cx="1086410" cy="118949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162" y="3134388"/>
            <a:ext cx="1086410" cy="118949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3572" y="3134387"/>
            <a:ext cx="1086410" cy="118949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9982" y="3134387"/>
            <a:ext cx="1086410" cy="118949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6392" y="3144009"/>
            <a:ext cx="1086410" cy="118949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2802" y="3144009"/>
            <a:ext cx="1086410" cy="118949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9212" y="3144009"/>
            <a:ext cx="1086410" cy="118949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5622" y="3144009"/>
            <a:ext cx="1086410" cy="118949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2032" y="3144008"/>
            <a:ext cx="1086410" cy="118949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8442" y="3144008"/>
            <a:ext cx="1086410" cy="118949"/>
          </a:xfrm>
          <a:prstGeom prst="rect">
            <a:avLst/>
          </a:prstGeom>
        </p:spPr>
      </p:pic>
      <p:grpSp>
        <p:nvGrpSpPr>
          <p:cNvPr id="51" name="Gruppieren 50"/>
          <p:cNvGrpSpPr/>
          <p:nvPr/>
        </p:nvGrpSpPr>
        <p:grpSpPr>
          <a:xfrm>
            <a:off x="270751" y="1814634"/>
            <a:ext cx="11000431" cy="1911835"/>
            <a:chOff x="3242004" y="751815"/>
            <a:chExt cx="2804370" cy="1911835"/>
          </a:xfrm>
        </p:grpSpPr>
        <p:cxnSp>
          <p:nvCxnSpPr>
            <p:cNvPr id="52" name="Gerader Verbinder 51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feld 52"/>
            <p:cNvSpPr txBox="1"/>
            <p:nvPr/>
          </p:nvSpPr>
          <p:spPr>
            <a:xfrm>
              <a:off x="3242004" y="1093990"/>
              <a:ext cx="28043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1 Sekunde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4" name="Gerader Verbinder 53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ieren 54"/>
          <p:cNvGrpSpPr/>
          <p:nvPr/>
        </p:nvGrpSpPr>
        <p:grpSpPr>
          <a:xfrm>
            <a:off x="270751" y="3294238"/>
            <a:ext cx="11000431" cy="1173172"/>
            <a:chOff x="3242004" y="751815"/>
            <a:chExt cx="2804370" cy="1173172"/>
          </a:xfrm>
        </p:grpSpPr>
        <p:cxnSp>
          <p:nvCxnSpPr>
            <p:cNvPr id="56" name="Gerader Verbinder 5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feld 56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440 Perioden = Frequenz 440Hz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8" name="Gerader Verbinder 57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feld 58"/>
          <p:cNvSpPr txBox="1"/>
          <p:nvPr/>
        </p:nvSpPr>
        <p:spPr>
          <a:xfrm>
            <a:off x="916723" y="5206073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1000 Hz = 1kHz (Kilohertz)</a:t>
            </a:r>
          </a:p>
          <a:p>
            <a:r>
              <a:rPr lang="de-DE" dirty="0" smtClean="0"/>
              <a:t>1000000 Hz = 1 MHz (</a:t>
            </a:r>
            <a:r>
              <a:rPr lang="de-DE" dirty="0" err="1" smtClean="0"/>
              <a:t>Megaherz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60" name="Textfeld 59"/>
          <p:cNvSpPr txBox="1"/>
          <p:nvPr/>
        </p:nvSpPr>
        <p:spPr>
          <a:xfrm>
            <a:off x="916723" y="5852404"/>
            <a:ext cx="10123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Der Oszillator im </a:t>
            </a:r>
            <a:r>
              <a:rPr lang="de-DE" dirty="0" smtClean="0"/>
              <a:t>Mikrocontroller</a:t>
            </a:r>
            <a:r>
              <a:rPr lang="de-DE" dirty="0" smtClean="0"/>
              <a:t> </a:t>
            </a:r>
            <a:r>
              <a:rPr lang="de-DE" dirty="0" smtClean="0"/>
              <a:t>hat </a:t>
            </a:r>
            <a:r>
              <a:rPr lang="de-DE" dirty="0" smtClean="0"/>
              <a:t>32 </a:t>
            </a:r>
            <a:r>
              <a:rPr lang="de-DE" dirty="0" smtClean="0"/>
              <a:t>MHz = </a:t>
            </a:r>
            <a:r>
              <a:rPr lang="de-DE" dirty="0" smtClean="0"/>
              <a:t>32000000 </a:t>
            </a:r>
            <a:r>
              <a:rPr lang="de-DE" dirty="0" smtClean="0"/>
              <a:t>Hz = </a:t>
            </a:r>
            <a:r>
              <a:rPr lang="de-DE" dirty="0" smtClean="0"/>
              <a:t>32000000 </a:t>
            </a:r>
            <a:r>
              <a:rPr lang="de-DE" dirty="0" smtClean="0"/>
              <a:t>Perioden pro Sekunde 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113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727"/>
    </mc:Choice>
    <mc:Fallback>
      <p:transition spd="slow" advTm="159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3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752" y="3134389"/>
            <a:ext cx="1086410" cy="118949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162" y="3134388"/>
            <a:ext cx="1086410" cy="118949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572" y="3134387"/>
            <a:ext cx="1086410" cy="118949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9982" y="3134387"/>
            <a:ext cx="1086410" cy="118949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6392" y="3144009"/>
            <a:ext cx="1086410" cy="118949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802" y="3144009"/>
            <a:ext cx="1086410" cy="118949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9212" y="3144009"/>
            <a:ext cx="1086410" cy="118949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5622" y="3144009"/>
            <a:ext cx="1086410" cy="118949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2032" y="3144008"/>
            <a:ext cx="1086410" cy="118949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8442" y="3144008"/>
            <a:ext cx="1086410" cy="118949"/>
          </a:xfrm>
          <a:prstGeom prst="rect">
            <a:avLst/>
          </a:prstGeom>
        </p:spPr>
      </p:pic>
      <p:grpSp>
        <p:nvGrpSpPr>
          <p:cNvPr id="51" name="Gruppieren 50"/>
          <p:cNvGrpSpPr/>
          <p:nvPr/>
        </p:nvGrpSpPr>
        <p:grpSpPr>
          <a:xfrm>
            <a:off x="270751" y="1814634"/>
            <a:ext cx="11000431" cy="1911835"/>
            <a:chOff x="3242004" y="751815"/>
            <a:chExt cx="2804370" cy="1911835"/>
          </a:xfrm>
        </p:grpSpPr>
        <p:cxnSp>
          <p:nvCxnSpPr>
            <p:cNvPr id="52" name="Gerader Verbinder 51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feld 52"/>
            <p:cNvSpPr txBox="1"/>
            <p:nvPr/>
          </p:nvSpPr>
          <p:spPr>
            <a:xfrm>
              <a:off x="3242004" y="1093990"/>
              <a:ext cx="28043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1 Sekunde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4" name="Gerader Verbinder 53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ieren 54"/>
          <p:cNvGrpSpPr/>
          <p:nvPr/>
        </p:nvGrpSpPr>
        <p:grpSpPr>
          <a:xfrm>
            <a:off x="270751" y="3294238"/>
            <a:ext cx="11000431" cy="1173172"/>
            <a:chOff x="3242004" y="751815"/>
            <a:chExt cx="2804370" cy="1173172"/>
          </a:xfrm>
        </p:grpSpPr>
        <p:cxnSp>
          <p:nvCxnSpPr>
            <p:cNvPr id="56" name="Gerader Verbinder 5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feld 56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440 Perioden = Frequenz 440Hz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8" name="Gerader Verbinder 57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feld 3"/>
          <p:cNvSpPr txBox="1"/>
          <p:nvPr/>
        </p:nvSpPr>
        <p:spPr>
          <a:xfrm>
            <a:off x="270751" y="4809585"/>
            <a:ext cx="5194025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Dreisatz: 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440 Perioden ≡ 1s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1 Periode ≡ 1s / 440 = 0,00227272s 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702802" y="4812284"/>
            <a:ext cx="6107396" cy="160043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FFFF00"/>
                </a:solidFill>
              </a:rPr>
              <a:t>Formel: </a:t>
            </a:r>
          </a:p>
          <a:p>
            <a:r>
              <a:rPr lang="de-DE" sz="4000" dirty="0" smtClean="0">
                <a:solidFill>
                  <a:srgbClr val="FFFF00"/>
                </a:solidFill>
              </a:rPr>
              <a:t>Periodendauer T = 1/f </a:t>
            </a:r>
          </a:p>
          <a:p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9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048"/>
    </mc:Choice>
    <mc:Fallback>
      <p:transition spd="slow" advTm="58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447575" y="4729631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Kurze Zeiten werden oft in </a:t>
            </a:r>
            <a:r>
              <a:rPr lang="de-DE" sz="2400" dirty="0" err="1" smtClean="0"/>
              <a:t>ms</a:t>
            </a:r>
            <a:r>
              <a:rPr lang="de-DE" sz="2400" dirty="0" smtClean="0"/>
              <a:t> (Millisekunden)</a:t>
            </a:r>
          </a:p>
          <a:p>
            <a:r>
              <a:rPr lang="de-DE" sz="2400" dirty="0"/>
              <a:t>o</a:t>
            </a:r>
            <a:r>
              <a:rPr lang="de-DE" sz="2400" dirty="0" smtClean="0"/>
              <a:t>der µs (Mikrosekunden) angegeben</a:t>
            </a:r>
          </a:p>
          <a:p>
            <a:r>
              <a:rPr lang="de-DE" sz="2400" dirty="0" smtClean="0">
                <a:solidFill>
                  <a:srgbClr val="FFFF00"/>
                </a:solidFill>
              </a:rPr>
              <a:t>0,00227272s = 2,27272 </a:t>
            </a:r>
            <a:r>
              <a:rPr lang="de-DE" sz="2400" dirty="0" err="1" smtClean="0">
                <a:solidFill>
                  <a:srgbClr val="FFFF00"/>
                </a:solidFill>
              </a:rPr>
              <a:t>ms</a:t>
            </a:r>
            <a:r>
              <a:rPr lang="de-DE" sz="2400" dirty="0" smtClean="0">
                <a:solidFill>
                  <a:srgbClr val="FFFF00"/>
                </a:solidFill>
              </a:rPr>
              <a:t> = 2272,72 µs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203154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/>
          <p:cNvGrpSpPr/>
          <p:nvPr/>
        </p:nvGrpSpPr>
        <p:grpSpPr>
          <a:xfrm>
            <a:off x="3253339" y="2062544"/>
            <a:ext cx="2762451" cy="1176405"/>
            <a:chOff x="3253339" y="2062544"/>
            <a:chExt cx="2762451" cy="1176405"/>
          </a:xfrm>
        </p:grpSpPr>
        <p:cxnSp>
          <p:nvCxnSpPr>
            <p:cNvPr id="24" name="Gerader Verbinder 23"/>
            <p:cNvCxnSpPr/>
            <p:nvPr/>
          </p:nvCxnSpPr>
          <p:spPr>
            <a:xfrm flipH="1">
              <a:off x="3253339" y="3217643"/>
              <a:ext cx="1431374" cy="21306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 flipV="1">
              <a:off x="4684712" y="2114851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 flipH="1">
              <a:off x="4684712" y="2062544"/>
              <a:ext cx="1331077" cy="2011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6015789" y="2113657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3533099" y="2740746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Low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4811550" y="2125972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High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984060"/>
            <a:chOff x="3272589" y="3570974"/>
            <a:chExt cx="2743200" cy="984060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</a:p>
            <a:p>
              <a:r>
                <a:rPr lang="de-DE" sz="2400" b="1" dirty="0" smtClean="0">
                  <a:solidFill>
                    <a:srgbClr val="FF0000"/>
                  </a:solidFill>
                </a:rPr>
                <a:t>T=</a:t>
              </a:r>
              <a:r>
                <a:rPr lang="de-DE" sz="2400" dirty="0">
                  <a:solidFill>
                    <a:srgbClr val="FF0000"/>
                  </a:solidFill>
                </a:rPr>
                <a:t> 0,00227272s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7777212" y="3570972"/>
            <a:ext cx="3894088" cy="2247350"/>
            <a:chOff x="7777212" y="3570972"/>
            <a:chExt cx="3894088" cy="2247350"/>
          </a:xfrm>
        </p:grpSpPr>
        <p:sp>
          <p:nvSpPr>
            <p:cNvPr id="38" name="Legende mit Linie 1 37"/>
            <p:cNvSpPr/>
            <p:nvPr/>
          </p:nvSpPr>
          <p:spPr>
            <a:xfrm>
              <a:off x="7777212" y="3570974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0" name="Legende mit Linie 1 39"/>
            <p:cNvSpPr/>
            <p:nvPr/>
          </p:nvSpPr>
          <p:spPr>
            <a:xfrm>
              <a:off x="9094269" y="3570973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1" name="Legende mit Linie 1 40"/>
            <p:cNvSpPr/>
            <p:nvPr/>
          </p:nvSpPr>
          <p:spPr>
            <a:xfrm>
              <a:off x="10522669" y="3570972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7777212" y="4340994"/>
              <a:ext cx="3894088" cy="147732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Die Rechteckspannung </a:t>
              </a:r>
              <a:r>
                <a:rPr lang="de-DE" dirty="0" smtClean="0"/>
                <a:t>an Ausgang A  (PC_0) </a:t>
              </a:r>
              <a:r>
                <a:rPr lang="de-DE" dirty="0" smtClean="0"/>
                <a:t>wird erzeugt, indem </a:t>
              </a:r>
              <a:r>
                <a:rPr lang="de-DE" dirty="0" smtClean="0"/>
                <a:t>A </a:t>
              </a:r>
              <a:r>
                <a:rPr lang="de-DE" dirty="0" smtClean="0"/>
                <a:t>zyklisch komplementiert wird: </a:t>
              </a:r>
              <a:br>
                <a:rPr lang="de-DE" dirty="0" smtClean="0"/>
              </a:br>
              <a:r>
                <a:rPr lang="de-DE" dirty="0" smtClean="0"/>
                <a:t>1 -&gt; 0 -&gt; 1 -&gt; 0 -&gt; ….</a:t>
              </a:r>
              <a:endParaRPr lang="de-DE" dirty="0"/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447575" y="5903436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 = 1000ms = 1000000µs</a:t>
            </a:r>
            <a:endParaRPr lang="de-DE" sz="2400" b="1" dirty="0">
              <a:solidFill>
                <a:srgbClr val="FFFF00"/>
              </a:solidFill>
            </a:endParaRPr>
          </a:p>
          <a:p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362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479"/>
    </mc:Choice>
    <mc:Fallback>
      <p:transition spd="slow" advTm="112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447575" y="4729631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Kurze Zeiten werden oft in </a:t>
            </a:r>
            <a:r>
              <a:rPr lang="de-DE" sz="2400" dirty="0" err="1" smtClean="0"/>
              <a:t>ms</a:t>
            </a:r>
            <a:r>
              <a:rPr lang="de-DE" sz="2400" dirty="0" smtClean="0"/>
              <a:t> (Millisekunden)</a:t>
            </a:r>
          </a:p>
          <a:p>
            <a:r>
              <a:rPr lang="de-DE" sz="2400" dirty="0"/>
              <a:t>o</a:t>
            </a:r>
            <a:r>
              <a:rPr lang="de-DE" sz="2400" dirty="0" smtClean="0"/>
              <a:t>der µs (Mikrosekunden) angegeben</a:t>
            </a:r>
          </a:p>
          <a:p>
            <a:r>
              <a:rPr lang="de-DE" sz="2400" dirty="0" smtClean="0">
                <a:solidFill>
                  <a:srgbClr val="FFFF00"/>
                </a:solidFill>
              </a:rPr>
              <a:t>0,00227272s = 2,27272 </a:t>
            </a:r>
            <a:r>
              <a:rPr lang="de-DE" sz="2400" dirty="0" err="1" smtClean="0">
                <a:solidFill>
                  <a:srgbClr val="FFFF00"/>
                </a:solidFill>
              </a:rPr>
              <a:t>ms</a:t>
            </a:r>
            <a:r>
              <a:rPr lang="de-DE" sz="2400" dirty="0" smtClean="0">
                <a:solidFill>
                  <a:srgbClr val="FFFF00"/>
                </a:solidFill>
              </a:rPr>
              <a:t> = 2272,72 µs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3533099" y="2740746"/>
            <a:ext cx="97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4811550" y="2125972"/>
            <a:ext cx="97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984060"/>
            <a:chOff x="3272589" y="3570974"/>
            <a:chExt cx="2743200" cy="984060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</a:p>
            <a:p>
              <a:r>
                <a:rPr lang="de-DE" sz="2400" b="1" dirty="0" smtClean="0">
                  <a:solidFill>
                    <a:srgbClr val="FF0000"/>
                  </a:solidFill>
                </a:rPr>
                <a:t>T=</a:t>
              </a:r>
              <a:r>
                <a:rPr lang="de-DE" sz="2400" dirty="0">
                  <a:solidFill>
                    <a:srgbClr val="FF0000"/>
                  </a:solidFill>
                </a:rPr>
                <a:t> 0,00227272s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7777212" y="3570972"/>
            <a:ext cx="3894088" cy="1693352"/>
            <a:chOff x="7777212" y="3570972"/>
            <a:chExt cx="3894088" cy="1693352"/>
          </a:xfrm>
        </p:grpSpPr>
        <p:sp>
          <p:nvSpPr>
            <p:cNvPr id="38" name="Legende mit Linie 1 37"/>
            <p:cNvSpPr/>
            <p:nvPr/>
          </p:nvSpPr>
          <p:spPr>
            <a:xfrm>
              <a:off x="7777212" y="3570974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0" name="Legende mit Linie 1 39"/>
            <p:cNvSpPr/>
            <p:nvPr/>
          </p:nvSpPr>
          <p:spPr>
            <a:xfrm>
              <a:off x="9094269" y="3570973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1" name="Legende mit Linie 1 40"/>
            <p:cNvSpPr/>
            <p:nvPr/>
          </p:nvSpPr>
          <p:spPr>
            <a:xfrm>
              <a:off x="10522669" y="3570972"/>
              <a:ext cx="1148631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7777212" y="4340994"/>
              <a:ext cx="3894088" cy="92333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A </a:t>
              </a:r>
              <a:r>
                <a:rPr lang="de-DE" dirty="0" smtClean="0"/>
                <a:t>muss 2 mal in einer Periode </a:t>
              </a:r>
            </a:p>
            <a:p>
              <a:r>
                <a:rPr lang="de-DE" dirty="0"/>
                <a:t>u</a:t>
              </a:r>
              <a:r>
                <a:rPr lang="de-DE" dirty="0" smtClean="0"/>
                <a:t>mgeschaltet (komplementiert) werden. </a:t>
              </a:r>
              <a:endParaRPr lang="de-DE" dirty="0"/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447575" y="5903436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 = 1000ms = 1000000µs</a:t>
            </a:r>
            <a:endParaRPr lang="de-DE" sz="2400" b="1" dirty="0">
              <a:solidFill>
                <a:srgbClr val="FFFF00"/>
              </a:solidFill>
            </a:endParaRPr>
          </a:p>
          <a:p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7406638" y="805093"/>
            <a:ext cx="1402185" cy="1109936"/>
            <a:chOff x="3242004" y="751815"/>
            <a:chExt cx="2804370" cy="1109936"/>
          </a:xfrm>
        </p:grpSpPr>
        <p:cxnSp>
          <p:nvCxnSpPr>
            <p:cNvPr id="28" name="Gerader Verbinder 27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feld 28"/>
            <p:cNvSpPr txBox="1"/>
            <p:nvPr/>
          </p:nvSpPr>
          <p:spPr>
            <a:xfrm>
              <a:off x="3242004" y="1093990"/>
              <a:ext cx="2804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½ Periode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ieren 31"/>
          <p:cNvGrpSpPr/>
          <p:nvPr/>
        </p:nvGrpSpPr>
        <p:grpSpPr>
          <a:xfrm>
            <a:off x="8793531" y="836711"/>
            <a:ext cx="1449369" cy="1109936"/>
            <a:chOff x="3242004" y="751815"/>
            <a:chExt cx="2804370" cy="1109936"/>
          </a:xfrm>
        </p:grpSpPr>
        <p:cxnSp>
          <p:nvCxnSpPr>
            <p:cNvPr id="34" name="Gerader Verbinder 33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3242004" y="1093990"/>
              <a:ext cx="2804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½ Periode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feld 50"/>
          <p:cNvSpPr txBox="1"/>
          <p:nvPr/>
        </p:nvSpPr>
        <p:spPr>
          <a:xfrm>
            <a:off x="7534604" y="2263420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94963" y="2219873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777212" y="5524901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250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792"/>
    </mc:Choice>
    <mc:Fallback>
      <p:transition spd="slow" advTm="60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3" grpId="0"/>
      <p:bldP spid="2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36884" y="3750852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36884" y="4586340"/>
            <a:ext cx="6908396" cy="1843111"/>
            <a:chOff x="3467638" y="4692443"/>
            <a:chExt cx="5832669" cy="1155382"/>
          </a:xfrm>
        </p:grpSpPr>
        <p:grpSp>
          <p:nvGrpSpPr>
            <p:cNvPr id="53" name="Gruppieren 52"/>
            <p:cNvGrpSpPr/>
            <p:nvPr/>
          </p:nvGrpSpPr>
          <p:grpSpPr>
            <a:xfrm>
              <a:off x="8198549" y="4692443"/>
              <a:ext cx="1101758" cy="624912"/>
              <a:chOff x="7922794" y="2199498"/>
              <a:chExt cx="1101758" cy="679623"/>
            </a:xfrm>
          </p:grpSpPr>
          <p:sp>
            <p:nvSpPr>
              <p:cNvPr id="54" name="Rechteck 53"/>
              <p:cNvSpPr/>
              <p:nvPr/>
            </p:nvSpPr>
            <p:spPr>
              <a:xfrm>
                <a:off x="8307859" y="2199498"/>
                <a:ext cx="716693" cy="6796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de-DE" sz="1400" dirty="0">
                    <a:solidFill>
                      <a:srgbClr val="FF0000"/>
                    </a:solidFill>
                  </a:rPr>
                  <a:t>1</a:t>
                </a:r>
                <a:r>
                  <a:rPr lang="de-DE" sz="1400" dirty="0" smtClean="0">
                    <a:solidFill>
                      <a:srgbClr val="FF0000"/>
                    </a:solidFill>
                  </a:rPr>
                  <a:t> MHz</a:t>
                </a:r>
                <a:endParaRPr lang="de-DE" sz="140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55" name="Gruppieren 54"/>
              <p:cNvGrpSpPr/>
              <p:nvPr/>
            </p:nvGrpSpPr>
            <p:grpSpPr>
              <a:xfrm>
                <a:off x="8427666" y="2275608"/>
                <a:ext cx="477078" cy="185531"/>
                <a:chOff x="5371106" y="3949147"/>
                <a:chExt cx="477078" cy="185531"/>
              </a:xfrm>
            </p:grpSpPr>
            <p:cxnSp>
              <p:nvCxnSpPr>
                <p:cNvPr id="57" name="Gerader Verbinder 56"/>
                <p:cNvCxnSpPr/>
                <p:nvPr/>
              </p:nvCxnSpPr>
              <p:spPr>
                <a:xfrm>
                  <a:off x="5371106" y="4134678"/>
                  <a:ext cx="106017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5491701" y="3949147"/>
                  <a:ext cx="24251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Gerader Verbinder 58"/>
                <p:cNvCxnSpPr/>
                <p:nvPr/>
              </p:nvCxnSpPr>
              <p:spPr>
                <a:xfrm>
                  <a:off x="5734216" y="4134678"/>
                  <a:ext cx="113968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Gerader Verbinder 59"/>
                <p:cNvCxnSpPr/>
                <p:nvPr/>
              </p:nvCxnSpPr>
              <p:spPr>
                <a:xfrm flipV="1">
                  <a:off x="5477123" y="3949148"/>
                  <a:ext cx="14578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Gerader Verbinder 60"/>
                <p:cNvCxnSpPr/>
                <p:nvPr/>
              </p:nvCxnSpPr>
              <p:spPr>
                <a:xfrm flipV="1">
                  <a:off x="5734216" y="3949148"/>
                  <a:ext cx="0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6" name="Gerader Verbinder 55"/>
              <p:cNvCxnSpPr>
                <a:stCxn id="54" idx="1"/>
              </p:cNvCxnSpPr>
              <p:nvPr/>
            </p:nvCxnSpPr>
            <p:spPr>
              <a:xfrm flipH="1" flipV="1">
                <a:off x="7922794" y="2539309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uppieren 61"/>
            <p:cNvGrpSpPr/>
            <p:nvPr/>
          </p:nvGrpSpPr>
          <p:grpSpPr>
            <a:xfrm>
              <a:off x="8198548" y="5448176"/>
              <a:ext cx="1101758" cy="399649"/>
              <a:chOff x="7922793" y="2955232"/>
              <a:chExt cx="1101758" cy="434638"/>
            </a:xfrm>
          </p:grpSpPr>
          <p:sp>
            <p:nvSpPr>
              <p:cNvPr id="63" name="Rechteck 62"/>
              <p:cNvSpPr/>
              <p:nvPr/>
            </p:nvSpPr>
            <p:spPr>
              <a:xfrm>
                <a:off x="8316489" y="2955232"/>
                <a:ext cx="708062" cy="43463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CEN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4" name="Gerader Verbinder 63"/>
              <p:cNvCxnSpPr/>
              <p:nvPr/>
            </p:nvCxnSpPr>
            <p:spPr>
              <a:xfrm flipH="1" flipV="1">
                <a:off x="7922793" y="3172550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ieren 64"/>
            <p:cNvGrpSpPr/>
            <p:nvPr/>
          </p:nvGrpSpPr>
          <p:grpSpPr>
            <a:xfrm>
              <a:off x="7253203" y="4861320"/>
              <a:ext cx="945346" cy="939263"/>
              <a:chOff x="6977448" y="2368375"/>
              <a:chExt cx="945346" cy="1021495"/>
            </a:xfrm>
          </p:grpSpPr>
          <p:sp>
            <p:nvSpPr>
              <p:cNvPr id="66" name="Rechteck 65"/>
              <p:cNvSpPr/>
              <p:nvPr/>
            </p:nvSpPr>
            <p:spPr>
              <a:xfrm>
                <a:off x="7473831" y="2368375"/>
                <a:ext cx="448963" cy="102149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&amp;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7" name="Gerader Verbinder 66"/>
              <p:cNvCxnSpPr>
                <a:stCxn id="66" idx="1"/>
                <a:endCxn id="71" idx="3"/>
              </p:cNvCxnSpPr>
              <p:nvPr/>
            </p:nvCxnSpPr>
            <p:spPr>
              <a:xfrm flipH="1">
                <a:off x="6977448" y="2879123"/>
                <a:ext cx="496383" cy="25602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Rechteck 67"/>
            <p:cNvSpPr/>
            <p:nvPr/>
          </p:nvSpPr>
          <p:spPr>
            <a:xfrm>
              <a:off x="3467638" y="5155731"/>
              <a:ext cx="545239" cy="39964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UIF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grpSp>
          <p:nvGrpSpPr>
            <p:cNvPr id="69" name="Gruppieren 68"/>
            <p:cNvGrpSpPr/>
            <p:nvPr/>
          </p:nvGrpSpPr>
          <p:grpSpPr>
            <a:xfrm>
              <a:off x="4039681" y="5153764"/>
              <a:ext cx="3213522" cy="401458"/>
              <a:chOff x="2872891" y="2660820"/>
              <a:chExt cx="4104557" cy="436606"/>
            </a:xfrm>
          </p:grpSpPr>
          <p:sp>
            <p:nvSpPr>
              <p:cNvPr id="70" name="Rechteck 69"/>
              <p:cNvSpPr/>
              <p:nvPr/>
            </p:nvSpPr>
            <p:spPr>
              <a:xfrm>
                <a:off x="3369276" y="2660821"/>
                <a:ext cx="1804086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TH0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3380300" y="2660820"/>
                <a:ext cx="3597148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CNT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2" name="Gerader Verbinder 71"/>
              <p:cNvCxnSpPr/>
              <p:nvPr/>
            </p:nvCxnSpPr>
            <p:spPr>
              <a:xfrm flipH="1">
                <a:off x="2872891" y="2879120"/>
                <a:ext cx="496384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Legende mit Linie 1 7"/>
          <p:cNvSpPr/>
          <p:nvPr/>
        </p:nvSpPr>
        <p:spPr>
          <a:xfrm>
            <a:off x="8201200" y="4683871"/>
            <a:ext cx="3052786" cy="1745580"/>
          </a:xfrm>
          <a:prstGeom prst="borderCallout1">
            <a:avLst>
              <a:gd name="adj1" fmla="val 18750"/>
              <a:gd name="adj2" fmla="val -8333"/>
              <a:gd name="adj3" fmla="val 33097"/>
              <a:gd name="adj4" fmla="val -336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Zählerfrequenz:</a:t>
            </a:r>
            <a:endParaRPr lang="de-DE" dirty="0" smtClean="0"/>
          </a:p>
          <a:p>
            <a:pPr algn="ctr"/>
            <a:r>
              <a:rPr lang="de-DE" dirty="0" smtClean="0"/>
              <a:t>32MHz / (PSC+1) = 1MHz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6285297" y="2406316"/>
            <a:ext cx="5326125" cy="175432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 smtClean="0">
                <a:solidFill>
                  <a:srgbClr val="FFFF00"/>
                </a:solidFill>
              </a:rPr>
              <a:t>Zähltakt</a:t>
            </a:r>
            <a:r>
              <a:rPr lang="de-DE" sz="3600" dirty="0" smtClean="0">
                <a:solidFill>
                  <a:srgbClr val="FFFF00"/>
                </a:solidFill>
              </a:rPr>
              <a:t>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CNT</a:t>
            </a:r>
            <a:r>
              <a:rPr lang="de-DE" sz="3600" dirty="0" smtClean="0">
                <a:solidFill>
                  <a:srgbClr val="FFFF00"/>
                </a:solidFill>
              </a:rPr>
              <a:t>=1 </a:t>
            </a:r>
            <a:r>
              <a:rPr lang="de-DE" sz="3600" dirty="0" smtClean="0">
                <a:solidFill>
                  <a:srgbClr val="FFFF00"/>
                </a:solidFill>
              </a:rPr>
              <a:t>µs</a:t>
            </a: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Mit TIM6-&gt;PSC=31</a:t>
            </a:r>
            <a:endParaRPr lang="de-DE" sz="3600" dirty="0">
              <a:solidFill>
                <a:srgbClr val="FFFF00"/>
              </a:solidFill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592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424"/>
    </mc:Choice>
    <mc:Fallback>
      <p:transition spd="slow" advTm="80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36884" y="3750852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36884" y="4586340"/>
            <a:ext cx="6908396" cy="1843111"/>
            <a:chOff x="3467638" y="4692443"/>
            <a:chExt cx="5832669" cy="1155382"/>
          </a:xfrm>
        </p:grpSpPr>
        <p:grpSp>
          <p:nvGrpSpPr>
            <p:cNvPr id="53" name="Gruppieren 52"/>
            <p:cNvGrpSpPr/>
            <p:nvPr/>
          </p:nvGrpSpPr>
          <p:grpSpPr>
            <a:xfrm>
              <a:off x="8198549" y="4692443"/>
              <a:ext cx="1101758" cy="624912"/>
              <a:chOff x="7922794" y="2199498"/>
              <a:chExt cx="1101758" cy="679623"/>
            </a:xfrm>
          </p:grpSpPr>
          <p:sp>
            <p:nvSpPr>
              <p:cNvPr id="54" name="Rechteck 53"/>
              <p:cNvSpPr/>
              <p:nvPr/>
            </p:nvSpPr>
            <p:spPr>
              <a:xfrm>
                <a:off x="8307859" y="2199498"/>
                <a:ext cx="716693" cy="679623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de-DE" sz="1400" dirty="0">
                    <a:solidFill>
                      <a:srgbClr val="FF0000"/>
                    </a:solidFill>
                  </a:rPr>
                  <a:t>1</a:t>
                </a:r>
                <a:r>
                  <a:rPr lang="de-DE" sz="1400" dirty="0" smtClean="0">
                    <a:solidFill>
                      <a:srgbClr val="FF0000"/>
                    </a:solidFill>
                  </a:rPr>
                  <a:t> MHz</a:t>
                </a:r>
                <a:endParaRPr lang="de-DE" sz="140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55" name="Gruppieren 54"/>
              <p:cNvGrpSpPr/>
              <p:nvPr/>
            </p:nvGrpSpPr>
            <p:grpSpPr>
              <a:xfrm>
                <a:off x="8427666" y="2275608"/>
                <a:ext cx="477078" cy="185531"/>
                <a:chOff x="5371106" y="3949147"/>
                <a:chExt cx="477078" cy="185531"/>
              </a:xfrm>
            </p:grpSpPr>
            <p:cxnSp>
              <p:nvCxnSpPr>
                <p:cNvPr id="57" name="Gerader Verbinder 56"/>
                <p:cNvCxnSpPr/>
                <p:nvPr/>
              </p:nvCxnSpPr>
              <p:spPr>
                <a:xfrm>
                  <a:off x="5371106" y="4134678"/>
                  <a:ext cx="106017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Gerader Verbinder 57"/>
                <p:cNvCxnSpPr/>
                <p:nvPr/>
              </p:nvCxnSpPr>
              <p:spPr>
                <a:xfrm>
                  <a:off x="5491701" y="3949147"/>
                  <a:ext cx="242515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Gerader Verbinder 58"/>
                <p:cNvCxnSpPr/>
                <p:nvPr/>
              </p:nvCxnSpPr>
              <p:spPr>
                <a:xfrm>
                  <a:off x="5734216" y="4134678"/>
                  <a:ext cx="113968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Gerader Verbinder 59"/>
                <p:cNvCxnSpPr/>
                <p:nvPr/>
              </p:nvCxnSpPr>
              <p:spPr>
                <a:xfrm flipV="1">
                  <a:off x="5477123" y="3949148"/>
                  <a:ext cx="14578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Gerader Verbinder 60"/>
                <p:cNvCxnSpPr/>
                <p:nvPr/>
              </p:nvCxnSpPr>
              <p:spPr>
                <a:xfrm flipV="1">
                  <a:off x="5734216" y="3949148"/>
                  <a:ext cx="0" cy="18553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6" name="Gerader Verbinder 55"/>
              <p:cNvCxnSpPr>
                <a:stCxn id="54" idx="1"/>
              </p:cNvCxnSpPr>
              <p:nvPr/>
            </p:nvCxnSpPr>
            <p:spPr>
              <a:xfrm flipH="1" flipV="1">
                <a:off x="7922794" y="2539309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Gruppieren 61"/>
            <p:cNvGrpSpPr/>
            <p:nvPr/>
          </p:nvGrpSpPr>
          <p:grpSpPr>
            <a:xfrm>
              <a:off x="8198548" y="5448176"/>
              <a:ext cx="1101758" cy="399649"/>
              <a:chOff x="7922793" y="2955232"/>
              <a:chExt cx="1101758" cy="434638"/>
            </a:xfrm>
          </p:grpSpPr>
          <p:sp>
            <p:nvSpPr>
              <p:cNvPr id="63" name="Rechteck 62"/>
              <p:cNvSpPr/>
              <p:nvPr/>
            </p:nvSpPr>
            <p:spPr>
              <a:xfrm>
                <a:off x="8316489" y="2955232"/>
                <a:ext cx="708062" cy="43463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CEN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4" name="Gerader Verbinder 63"/>
              <p:cNvCxnSpPr/>
              <p:nvPr/>
            </p:nvCxnSpPr>
            <p:spPr>
              <a:xfrm flipH="1" flipV="1">
                <a:off x="7922793" y="3172550"/>
                <a:ext cx="385065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ieren 64"/>
            <p:cNvGrpSpPr/>
            <p:nvPr/>
          </p:nvGrpSpPr>
          <p:grpSpPr>
            <a:xfrm>
              <a:off x="7253204" y="4861320"/>
              <a:ext cx="945345" cy="939263"/>
              <a:chOff x="6977449" y="2368375"/>
              <a:chExt cx="945345" cy="1021495"/>
            </a:xfrm>
          </p:grpSpPr>
          <p:sp>
            <p:nvSpPr>
              <p:cNvPr id="66" name="Rechteck 65"/>
              <p:cNvSpPr/>
              <p:nvPr/>
            </p:nvSpPr>
            <p:spPr>
              <a:xfrm>
                <a:off x="7473831" y="2368375"/>
                <a:ext cx="448963" cy="102149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&amp;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7" name="Gerader Verbinder 66"/>
              <p:cNvCxnSpPr>
                <a:stCxn id="66" idx="1"/>
                <a:endCxn id="71" idx="3"/>
              </p:cNvCxnSpPr>
              <p:nvPr/>
            </p:nvCxnSpPr>
            <p:spPr>
              <a:xfrm flipH="1">
                <a:off x="6977449" y="2879123"/>
                <a:ext cx="496382" cy="25602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Rechteck 67"/>
            <p:cNvSpPr/>
            <p:nvPr/>
          </p:nvSpPr>
          <p:spPr>
            <a:xfrm>
              <a:off x="3467638" y="5155731"/>
              <a:ext cx="545239" cy="39964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UIF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grpSp>
          <p:nvGrpSpPr>
            <p:cNvPr id="69" name="Gruppieren 68"/>
            <p:cNvGrpSpPr/>
            <p:nvPr/>
          </p:nvGrpSpPr>
          <p:grpSpPr>
            <a:xfrm>
              <a:off x="4039681" y="5153764"/>
              <a:ext cx="3213523" cy="401458"/>
              <a:chOff x="2872891" y="2660820"/>
              <a:chExt cx="4104558" cy="436606"/>
            </a:xfrm>
          </p:grpSpPr>
          <p:sp>
            <p:nvSpPr>
              <p:cNvPr id="70" name="Rechteck 69"/>
              <p:cNvSpPr/>
              <p:nvPr/>
            </p:nvSpPr>
            <p:spPr>
              <a:xfrm>
                <a:off x="3369276" y="2660821"/>
                <a:ext cx="3608172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TH0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71" name="Rechteck 70"/>
              <p:cNvSpPr/>
              <p:nvPr/>
            </p:nvSpPr>
            <p:spPr>
              <a:xfrm>
                <a:off x="3369276" y="2660820"/>
                <a:ext cx="3608173" cy="4366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>
                    <a:solidFill>
                      <a:srgbClr val="FF0000"/>
                    </a:solidFill>
                  </a:rPr>
                  <a:t>CNT</a:t>
                </a:r>
                <a:endParaRPr lang="de-DE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72" name="Gerader Verbinder 71"/>
              <p:cNvCxnSpPr/>
              <p:nvPr/>
            </p:nvCxnSpPr>
            <p:spPr>
              <a:xfrm flipH="1">
                <a:off x="2872891" y="2879120"/>
                <a:ext cx="496384" cy="1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Textfeld 8"/>
          <p:cNvSpPr txBox="1"/>
          <p:nvPr/>
        </p:nvSpPr>
        <p:spPr>
          <a:xfrm>
            <a:off x="6285297" y="2406316"/>
            <a:ext cx="5326125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err="1" smtClean="0">
                <a:solidFill>
                  <a:srgbClr val="FFFF00"/>
                </a:solidFill>
              </a:rPr>
              <a:t>Zähltakt</a:t>
            </a:r>
            <a:r>
              <a:rPr lang="de-DE" sz="3600" dirty="0" smtClean="0">
                <a:solidFill>
                  <a:srgbClr val="FFFF00"/>
                </a:solidFill>
              </a:rPr>
              <a:t>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CNT</a:t>
            </a:r>
            <a:r>
              <a:rPr lang="de-DE" sz="3600" dirty="0" smtClean="0">
                <a:solidFill>
                  <a:srgbClr val="FFFF00"/>
                </a:solidFill>
              </a:rPr>
              <a:t>=1 </a:t>
            </a:r>
            <a:r>
              <a:rPr lang="de-DE" sz="3600" dirty="0">
                <a:solidFill>
                  <a:srgbClr val="FFFF00"/>
                </a:solidFill>
              </a:rPr>
              <a:t>µs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168363" y="4207618"/>
            <a:ext cx="5326125" cy="175432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Wie kann der Timer eine Zeit von 1136µs erzeugen?</a:t>
            </a:r>
            <a:endParaRPr lang="de-DE" sz="3600" dirty="0">
              <a:solidFill>
                <a:srgbClr val="FFFF00"/>
              </a:solidFill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2020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76"/>
    </mc:Choice>
    <mc:Fallback>
      <p:transition spd="slow" advTm="12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7|21.2|7.8|3.5|25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2|5.6|13.3|18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96.7|69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96.7|69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7.7|10.8|19.4|93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1|8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7.8|6.5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15.3|4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|7.6|20.1|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0.9|1.1|3.5|1.4|2.2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837</Words>
  <Application>Microsoft Office PowerPoint</Application>
  <PresentationFormat>Breitbild</PresentationFormat>
  <Paragraphs>217</Paragraphs>
  <Slides>18</Slides>
  <Notes>0</Notes>
  <HiddenSlides>0</HiddenSlides>
  <MMClips>18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Segment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Töne Erzeugen</dc:title>
  <dc:creator>Jörg Sturm</dc:creator>
  <cp:lastModifiedBy>Jörg Sturm</cp:lastModifiedBy>
  <cp:revision>29</cp:revision>
  <dcterms:created xsi:type="dcterms:W3CDTF">2018-10-24T15:39:12Z</dcterms:created>
  <dcterms:modified xsi:type="dcterms:W3CDTF">2020-04-15T16:03:17Z</dcterms:modified>
</cp:coreProperties>
</file>